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2" r:id="rId12"/>
    <p:sldId id="273" r:id="rId13"/>
    <p:sldId id="274" r:id="rId14"/>
    <p:sldId id="300" r:id="rId15"/>
    <p:sldId id="301" r:id="rId16"/>
    <p:sldId id="302" r:id="rId17"/>
    <p:sldId id="275" r:id="rId18"/>
    <p:sldId id="276" r:id="rId19"/>
    <p:sldId id="277" r:id="rId20"/>
    <p:sldId id="278" r:id="rId21"/>
    <p:sldId id="271" r:id="rId22"/>
    <p:sldId id="279" r:id="rId23"/>
    <p:sldId id="296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7" r:id="rId40"/>
    <p:sldId id="303" r:id="rId41"/>
    <p:sldId id="295" r:id="rId42"/>
    <p:sldId id="298" r:id="rId43"/>
    <p:sldId id="299" r:id="rId44"/>
    <p:sldId id="262" r:id="rId45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8" autoAdjust="0"/>
    <p:restoredTop sz="94664" autoAdjust="0"/>
  </p:normalViewPr>
  <p:slideViewPr>
    <p:cSldViewPr>
      <p:cViewPr varScale="1">
        <p:scale>
          <a:sx n="70" d="100"/>
          <a:sy n="70" d="100"/>
        </p:scale>
        <p:origin x="14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ide B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ranji slide BIC v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čni slide BIC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čni slide BIC v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</p:sldLayoutIdLst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6.wmf"/><Relationship Id="rId4" Type="http://schemas.openxmlformats.org/officeDocument/2006/relationships/oleObject" Target="../embeddings/Dokument_programov_Microsoft_Word_97___20031.doc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0.png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240829" y="3027809"/>
            <a:ext cx="84010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l-SI" sz="4000" dirty="0">
                <a:solidFill>
                  <a:srgbClr val="660066"/>
                </a:solidFill>
              </a:rPr>
              <a:t>Predstavitev </a:t>
            </a:r>
            <a:r>
              <a:rPr lang="sl-SI" sz="4000" dirty="0" smtClean="0">
                <a:solidFill>
                  <a:srgbClr val="660066"/>
                </a:solidFill>
              </a:rPr>
              <a:t>Gimnazije </a:t>
            </a:r>
            <a:r>
              <a:rPr lang="sl-SI" sz="4000" dirty="0">
                <a:solidFill>
                  <a:srgbClr val="660066"/>
                </a:solidFill>
              </a:rPr>
              <a:t>in veterinarske šole (GVŠ)</a:t>
            </a:r>
            <a:endParaRPr lang="sl-SI" sz="4000" b="1" dirty="0">
              <a:solidFill>
                <a:srgbClr val="660066"/>
              </a:solidFill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IMG_03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2536"/>
            <a:ext cx="4098925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9" descr="I:\NIKON\DSC_02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4488"/>
            <a:ext cx="44196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IMG_03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87" y="3501008"/>
            <a:ext cx="409575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I:\NIKON\DSC_02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380" y="3501008"/>
            <a:ext cx="433228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21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_01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19100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DSC_01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"/>
            <a:ext cx="39624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DSC_01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419100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DSC_018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76600"/>
            <a:ext cx="3919538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47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" y="457200"/>
            <a:ext cx="7772400" cy="11430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sl-SI" u="sng" dirty="0" smtClean="0">
                <a:solidFill>
                  <a:schemeClr val="accent3">
                    <a:lumMod val="75000"/>
                  </a:schemeClr>
                </a:solidFill>
              </a:rPr>
              <a:t>VETERINARSKI TEHNIK</a:t>
            </a:r>
            <a:r>
              <a:rPr lang="sl-SI" u="sng" dirty="0" smtClean="0">
                <a:solidFill>
                  <a:srgbClr val="66FF33"/>
                </a:solidFill>
              </a:rPr>
              <a:t/>
            </a:r>
            <a:br>
              <a:rPr lang="sl-SI" u="sng" dirty="0" smtClean="0">
                <a:solidFill>
                  <a:srgbClr val="66FF33"/>
                </a:solidFill>
              </a:rPr>
            </a:br>
            <a:endParaRPr lang="en-US" dirty="0" smtClean="0"/>
          </a:p>
        </p:txBody>
      </p:sp>
      <p:sp>
        <p:nvSpPr>
          <p:cNvPr id="3" name="Ograda vsebine 7"/>
          <p:cNvSpPr txBox="1">
            <a:spLocks/>
          </p:cNvSpPr>
          <p:nvPr/>
        </p:nvSpPr>
        <p:spPr>
          <a:xfrm>
            <a:off x="179388" y="1052513"/>
            <a:ext cx="4876800" cy="4876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Monotype Sorts" pitchFamily="2" charset="2"/>
              <a:buNone/>
              <a:defRPr/>
            </a:pPr>
            <a:r>
              <a:rPr lang="sl-SI" dirty="0" smtClean="0">
                <a:solidFill>
                  <a:schemeClr val="accent3">
                    <a:lumMod val="75000"/>
                  </a:schemeClr>
                </a:solidFill>
              </a:rPr>
              <a:t>Poklicna matura:</a:t>
            </a:r>
          </a:p>
          <a:p>
            <a:pPr eaLnBrk="1" hangingPunct="1">
              <a:defRPr/>
            </a:pPr>
            <a:endParaRPr lang="sl-SI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SLOVENŠČINA</a:t>
            </a:r>
          </a:p>
          <a:p>
            <a:pPr eaLnBrk="1" hangingPunct="1"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VETERINARSTVO</a:t>
            </a:r>
          </a:p>
          <a:p>
            <a:pPr eaLnBrk="1" hangingPunct="1"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TUJ JEZIK ali MATEMATIKA</a:t>
            </a:r>
          </a:p>
          <a:p>
            <a:pPr eaLnBrk="1" hangingPunct="1"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Praktični del  - PEPAS</a:t>
            </a:r>
          </a:p>
          <a:p>
            <a:pPr eaLnBrk="1" hangingPunct="1">
              <a:defRPr/>
            </a:pPr>
            <a:endParaRPr lang="sl-SI" dirty="0" smtClean="0"/>
          </a:p>
        </p:txBody>
      </p:sp>
      <p:pic>
        <p:nvPicPr>
          <p:cNvPr id="5" name="Picture 6" descr="DSC_04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3815556"/>
            <a:ext cx="4587875" cy="30698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SC_01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403" y="836712"/>
            <a:ext cx="3874897" cy="57895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47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" y="457200"/>
            <a:ext cx="7772400" cy="11430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sl-SI" u="sng" dirty="0" smtClean="0">
                <a:solidFill>
                  <a:schemeClr val="accent3">
                    <a:lumMod val="75000"/>
                  </a:schemeClr>
                </a:solidFill>
              </a:rPr>
              <a:t>VETERINARSKI TEHNIK</a:t>
            </a:r>
            <a:r>
              <a:rPr lang="sl-SI" u="sng" dirty="0" smtClean="0">
                <a:solidFill>
                  <a:srgbClr val="66FF33"/>
                </a:solidFill>
              </a:rPr>
              <a:t/>
            </a:r>
            <a:br>
              <a:rPr lang="sl-SI" u="sng" dirty="0" smtClean="0">
                <a:solidFill>
                  <a:srgbClr val="66FF33"/>
                </a:solidFill>
              </a:rPr>
            </a:br>
            <a:endParaRPr lang="en-US" dirty="0" smtClean="0"/>
          </a:p>
        </p:txBody>
      </p:sp>
      <p:sp>
        <p:nvSpPr>
          <p:cNvPr id="3" name="AutoShape 17"/>
          <p:cNvSpPr>
            <a:spLocks noChangeArrowheads="1"/>
          </p:cNvSpPr>
          <p:nvPr/>
        </p:nvSpPr>
        <p:spPr bwMode="auto">
          <a:xfrm>
            <a:off x="685800" y="2743200"/>
            <a:ext cx="1981200" cy="9906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005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0" lang="sl-SI" sz="2000" dirty="0">
                <a:solidFill>
                  <a:srgbClr val="660066"/>
                </a:solidFill>
              </a:rPr>
              <a:t>Poklicna matura</a:t>
            </a: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5105400" y="1752600"/>
            <a:ext cx="3211016" cy="838200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005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0" lang="sl-SI" dirty="0">
                <a:solidFill>
                  <a:srgbClr val="660066"/>
                </a:solidFill>
              </a:rPr>
              <a:t>Višje in visoke strokovne šole</a:t>
            </a:r>
          </a:p>
        </p:txBody>
      </p:sp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5105400" y="4038600"/>
            <a:ext cx="2971800" cy="838200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005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0" lang="sl-SI" dirty="0">
                <a:solidFill>
                  <a:srgbClr val="660066"/>
                </a:solidFill>
              </a:rPr>
              <a:t>Univerzitetni programi</a:t>
            </a:r>
          </a:p>
        </p:txBody>
      </p:sp>
      <p:sp>
        <p:nvSpPr>
          <p:cNvPr id="6" name="Zaobljeni pravokotnik 5"/>
          <p:cNvSpPr/>
          <p:nvPr/>
        </p:nvSpPr>
        <p:spPr>
          <a:xfrm>
            <a:off x="5133975" y="5334000"/>
            <a:ext cx="2971800" cy="838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sl-SI" sz="2000" dirty="0">
                <a:solidFill>
                  <a:srgbClr val="660066"/>
                </a:solidFill>
                <a:latin typeface="Arial" charset="0"/>
              </a:rPr>
              <a:t>Veterinarska fakulteta</a:t>
            </a:r>
          </a:p>
        </p:txBody>
      </p:sp>
      <p:sp>
        <p:nvSpPr>
          <p:cNvPr id="7" name="Desna puščica 6"/>
          <p:cNvSpPr/>
          <p:nvPr/>
        </p:nvSpPr>
        <p:spPr>
          <a:xfrm>
            <a:off x="3352800" y="5181600"/>
            <a:ext cx="1752600" cy="9906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sl-SI" sz="2000" dirty="0">
                <a:solidFill>
                  <a:srgbClr val="660066"/>
                </a:solidFill>
                <a:latin typeface="Arial" charset="0"/>
              </a:rPr>
              <a:t>Kemija</a:t>
            </a:r>
          </a:p>
        </p:txBody>
      </p:sp>
      <p:sp>
        <p:nvSpPr>
          <p:cNvPr id="8" name="AutoShape 22"/>
          <p:cNvSpPr>
            <a:spLocks noChangeArrowheads="1"/>
          </p:cNvSpPr>
          <p:nvPr/>
        </p:nvSpPr>
        <p:spPr bwMode="auto">
          <a:xfrm>
            <a:off x="3352800" y="3979863"/>
            <a:ext cx="1600200" cy="457200"/>
          </a:xfrm>
          <a:prstGeom prst="flowChartPreparation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5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kumimoji="0" lang="sl-SI" sz="1400" b="1" dirty="0">
                <a:solidFill>
                  <a:srgbClr val="660066"/>
                </a:solidFill>
              </a:rPr>
              <a:t>Maturitetni izpit</a:t>
            </a:r>
          </a:p>
        </p:txBody>
      </p:sp>
      <p:cxnSp>
        <p:nvCxnSpPr>
          <p:cNvPr id="9" name="AutoShape 20"/>
          <p:cNvCxnSpPr>
            <a:cxnSpLocks noChangeShapeType="1"/>
          </p:cNvCxnSpPr>
          <p:nvPr/>
        </p:nvCxnSpPr>
        <p:spPr bwMode="auto">
          <a:xfrm flipV="1">
            <a:off x="2667000" y="2171700"/>
            <a:ext cx="2438400" cy="1066800"/>
          </a:xfrm>
          <a:prstGeom prst="straightConnector1">
            <a:avLst/>
          </a:prstGeom>
          <a:noFill/>
          <a:ln w="19050">
            <a:solidFill>
              <a:srgbClr val="005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21"/>
          <p:cNvCxnSpPr>
            <a:cxnSpLocks noChangeShapeType="1"/>
          </p:cNvCxnSpPr>
          <p:nvPr/>
        </p:nvCxnSpPr>
        <p:spPr bwMode="auto">
          <a:xfrm>
            <a:off x="2667000" y="3238500"/>
            <a:ext cx="2438400" cy="1219200"/>
          </a:xfrm>
          <a:prstGeom prst="bentConnector3">
            <a:avLst>
              <a:gd name="adj1" fmla="val 21287"/>
            </a:avLst>
          </a:prstGeom>
          <a:noFill/>
          <a:ln w="19050">
            <a:solidFill>
              <a:srgbClr val="005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Raven puščični konektor 51"/>
          <p:cNvCxnSpPr/>
          <p:nvPr/>
        </p:nvCxnSpPr>
        <p:spPr>
          <a:xfrm rot="5400000">
            <a:off x="3647281" y="4904582"/>
            <a:ext cx="973137" cy="38100"/>
          </a:xfrm>
          <a:prstGeom prst="straightConnector1">
            <a:avLst/>
          </a:prstGeom>
          <a:ln w="19050">
            <a:solidFill>
              <a:srgbClr val="005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47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6" y="1347349"/>
            <a:ext cx="1621536" cy="1118616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2771800" y="1268760"/>
            <a:ext cx="5184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n-lt"/>
              </a:rPr>
              <a:t>V</a:t>
            </a:r>
            <a:r>
              <a:rPr lang="en-US" sz="2400" b="1" dirty="0">
                <a:latin typeface="+mn-lt"/>
              </a:rPr>
              <a:t>eterinary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E</a:t>
            </a:r>
            <a:r>
              <a:rPr lang="en-US" sz="2400" b="1" dirty="0">
                <a:latin typeface="+mn-lt"/>
              </a:rPr>
              <a:t>uropean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T</a:t>
            </a:r>
            <a:r>
              <a:rPr lang="en-US" sz="2400" b="1" dirty="0">
                <a:latin typeface="+mn-lt"/>
              </a:rPr>
              <a:t>ransnational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N</a:t>
            </a:r>
            <a:r>
              <a:rPr lang="en-US" sz="2400" b="1" dirty="0">
                <a:latin typeface="+mn-lt"/>
              </a:rPr>
              <a:t>etwork for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N</a:t>
            </a:r>
            <a:r>
              <a:rPr lang="en-US" sz="2400" b="1" dirty="0">
                <a:latin typeface="+mn-lt"/>
              </a:rPr>
              <a:t>ursing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E</a:t>
            </a:r>
            <a:r>
              <a:rPr lang="en-US" sz="2400" b="1" dirty="0">
                <a:latin typeface="+mn-lt"/>
              </a:rPr>
              <a:t>ducation and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T</a:t>
            </a:r>
            <a:r>
              <a:rPr lang="en-US" sz="2400" b="1" dirty="0">
                <a:latin typeface="+mn-lt"/>
              </a:rPr>
              <a:t>raining</a:t>
            </a:r>
          </a:p>
          <a:p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836599" y="3429000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>
                <a:latin typeface="+mn-lt"/>
              </a:rPr>
              <a:t>Združenje evropskih veterinarskih šol, ki si prizadevajo </a:t>
            </a:r>
            <a:r>
              <a:rPr lang="sl-SI" sz="2400" dirty="0">
                <a:latin typeface="+mn-lt"/>
              </a:rPr>
              <a:t>i</a:t>
            </a:r>
            <a:r>
              <a:rPr lang="sl-SI" sz="2400" dirty="0" smtClean="0">
                <a:latin typeface="+mn-lt"/>
              </a:rPr>
              <a:t>zdelati merila za ugotavljanje in dvig kakovosti izobraževalnih programov na področju veterinarstva</a:t>
            </a:r>
          </a:p>
          <a:p>
            <a:endParaRPr lang="sl-SI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616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2411760" y="1448780"/>
            <a:ext cx="5400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</a:rPr>
              <a:t>PEPAS - The creation of a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P</a:t>
            </a:r>
            <a:r>
              <a:rPr lang="en-US" sz="2400" b="1" dirty="0">
                <a:latin typeface="+mn-lt"/>
              </a:rPr>
              <a:t>an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E</a:t>
            </a:r>
            <a:r>
              <a:rPr lang="en-US" sz="2400" b="1" dirty="0">
                <a:latin typeface="+mn-lt"/>
              </a:rPr>
              <a:t>uropean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P</a:t>
            </a:r>
            <a:r>
              <a:rPr lang="en-US" sz="2400" b="1" dirty="0">
                <a:latin typeface="+mn-lt"/>
              </a:rPr>
              <a:t>ractical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A</a:t>
            </a:r>
            <a:r>
              <a:rPr lang="en-US" sz="2400" b="1" dirty="0">
                <a:latin typeface="+mn-lt"/>
              </a:rPr>
              <a:t>ssessment 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s</a:t>
            </a:r>
            <a:r>
              <a:rPr lang="en-US" sz="2400" b="1" dirty="0">
                <a:latin typeface="+mn-lt"/>
              </a:rPr>
              <a:t>ystem for veterinary nurses</a:t>
            </a:r>
          </a:p>
          <a:p>
            <a:endParaRPr lang="sl-SI" dirty="0"/>
          </a:p>
        </p:txBody>
      </p:sp>
      <p:pic>
        <p:nvPicPr>
          <p:cNvPr id="4098" name="Picture 2" descr="http://www.vetnnet.com/uploads/podobe/LogoPepa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67660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899592" y="3212976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latin typeface="+mn-lt"/>
              </a:rPr>
              <a:t>Vseevropski sistem ocenjevanja praktičnega dela veterinarskih tehnikov.</a:t>
            </a:r>
            <a:endParaRPr lang="sl-SI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320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102248" y="1397912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latin typeface="+mn-lt"/>
              </a:rPr>
              <a:t>Šolska veterinarska ambulanta je odprla vrata pomoči potrebnim živalim</a:t>
            </a:r>
            <a:endParaRPr lang="sl-SI" sz="2400" dirty="0">
              <a:latin typeface="+mn-lt"/>
            </a:endParaRPr>
          </a:p>
        </p:txBody>
      </p:sp>
      <p:pic>
        <p:nvPicPr>
          <p:cNvPr id="3" name="Slika 2" descr="ŠVA ikon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97912"/>
            <a:ext cx="2260600" cy="76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96952"/>
            <a:ext cx="3689150" cy="246063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06" y="2985131"/>
            <a:ext cx="3312368" cy="24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36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4"/>
          <p:cNvSpPr txBox="1">
            <a:spLocks/>
          </p:cNvSpPr>
          <p:nvPr/>
        </p:nvSpPr>
        <p:spPr>
          <a:xfrm>
            <a:off x="228600" y="274638"/>
            <a:ext cx="8763000" cy="11430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Tehniška gimnazija</a:t>
            </a:r>
            <a:r>
              <a:rPr lang="sl-SI" sz="3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l-SI" sz="3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l-SI" sz="3800" dirty="0" smtClean="0">
                <a:solidFill>
                  <a:schemeClr val="accent6">
                    <a:lumMod val="75000"/>
                  </a:schemeClr>
                </a:solidFill>
              </a:rPr>
              <a:t>splošni predmeti</a:t>
            </a:r>
          </a:p>
        </p:txBody>
      </p:sp>
      <p:sp>
        <p:nvSpPr>
          <p:cNvPr id="3" name="Ograda vsebine 2"/>
          <p:cNvSpPr txBox="1">
            <a:spLocks/>
          </p:cNvSpPr>
          <p:nvPr/>
        </p:nvSpPr>
        <p:spPr>
          <a:xfrm>
            <a:off x="457200" y="1524000"/>
            <a:ext cx="4038600" cy="46021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sl-SI" sz="2000" b="1" dirty="0" smtClean="0"/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6">
                    <a:lumMod val="75000"/>
                  </a:schemeClr>
                </a:solidFill>
              </a:rPr>
              <a:t>Slovenščina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6">
                    <a:lumMod val="75000"/>
                  </a:schemeClr>
                </a:solidFill>
              </a:rPr>
              <a:t>Matematika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6">
                    <a:lumMod val="75000"/>
                  </a:schemeClr>
                </a:solidFill>
              </a:rPr>
              <a:t>Angleščina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6">
                    <a:lumMod val="75000"/>
                  </a:schemeClr>
                </a:solidFill>
              </a:rPr>
              <a:t>Nemščina ali Italijanščina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6">
                    <a:lumMod val="75000"/>
                  </a:schemeClr>
                </a:solidFill>
              </a:rPr>
              <a:t>Zgodovina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6">
                    <a:lumMod val="75000"/>
                  </a:schemeClr>
                </a:solidFill>
              </a:rPr>
              <a:t>Geografija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6">
                    <a:lumMod val="75000"/>
                  </a:schemeClr>
                </a:solidFill>
              </a:rPr>
              <a:t>Likovna umetnost</a:t>
            </a:r>
          </a:p>
          <a:p>
            <a:pPr eaLnBrk="1" hangingPunct="1">
              <a:spcBef>
                <a:spcPct val="50000"/>
              </a:spcBef>
              <a:buFont typeface="Monotype Sorts" pitchFamily="2" charset="2"/>
              <a:buNone/>
              <a:defRPr/>
            </a:pPr>
            <a:endParaRPr lang="sl-SI" sz="2400" dirty="0" smtClean="0"/>
          </a:p>
          <a:p>
            <a:pPr eaLnBrk="1" hangingPunct="1">
              <a:spcBef>
                <a:spcPct val="50000"/>
              </a:spcBef>
              <a:buFont typeface="Monotype Sorts" pitchFamily="2" charset="2"/>
              <a:buNone/>
              <a:defRPr/>
            </a:pPr>
            <a:endParaRPr lang="sl-SI" sz="2000" dirty="0" smtClean="0"/>
          </a:p>
        </p:txBody>
      </p:sp>
      <p:sp>
        <p:nvSpPr>
          <p:cNvPr id="4" name="Ograda vsebine 5"/>
          <p:cNvSpPr txBox="1">
            <a:spLocks/>
          </p:cNvSpPr>
          <p:nvPr/>
        </p:nvSpPr>
        <p:spPr>
          <a:xfrm>
            <a:off x="4648200" y="14478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sl-SI" sz="2400" dirty="0" smtClean="0"/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6">
                    <a:lumMod val="75000"/>
                  </a:schemeClr>
                </a:solidFill>
              </a:rPr>
              <a:t>Sociologija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6">
                    <a:lumMod val="75000"/>
                  </a:schemeClr>
                </a:solidFill>
              </a:rPr>
              <a:t>Psihologija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6">
                    <a:lumMod val="75000"/>
                  </a:schemeClr>
                </a:solidFill>
              </a:rPr>
              <a:t>Fizika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6">
                    <a:lumMod val="75000"/>
                  </a:schemeClr>
                </a:solidFill>
              </a:rPr>
              <a:t>Kemija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6">
                    <a:lumMod val="75000"/>
                  </a:schemeClr>
                </a:solidFill>
              </a:rPr>
              <a:t>Biologija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6">
                    <a:lumMod val="75000"/>
                  </a:schemeClr>
                </a:solidFill>
              </a:rPr>
              <a:t>Informatika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6">
                    <a:lumMod val="75000"/>
                  </a:schemeClr>
                </a:solidFill>
              </a:rPr>
              <a:t>Telesna vzgoja </a:t>
            </a:r>
          </a:p>
        </p:txBody>
      </p:sp>
    </p:spTree>
    <p:extLst>
      <p:ext uri="{BB962C8B-B14F-4D97-AF65-F5344CB8AC3E}">
        <p14:creationId xmlns:p14="http://schemas.microsoft.com/office/powerpoint/2010/main" val="160047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" y="228600"/>
            <a:ext cx="2895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sl-SI" sz="3600" dirty="0" smtClean="0">
                <a:solidFill>
                  <a:schemeClr val="accent6">
                    <a:lumMod val="75000"/>
                  </a:schemeClr>
                </a:solidFill>
              </a:rPr>
              <a:t>Komu je namenjena?</a:t>
            </a:r>
            <a:endParaRPr lang="sl-SI" sz="6000" dirty="0" smtClean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4800" y="1981200"/>
            <a:ext cx="2971800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sl-SI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Si naravoslovno usmerjen?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sl-SI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Rad eksperimentiraš?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kumimoji="0" lang="sl-SI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Te zanimajo nova odkritja?</a:t>
            </a:r>
          </a:p>
        </p:txBody>
      </p:sp>
      <p:pic>
        <p:nvPicPr>
          <p:cNvPr id="4" name="Picture 3" descr="biorad eksp sli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9214"/>
            <a:ext cx="5552256" cy="66341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47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" y="4572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Posebnosti tehniške gimnazije-strokovni predmeti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Biotehnologija</a:t>
            </a:r>
            <a:r>
              <a:rPr lang="sl-SI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maturitetni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strokovni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predmet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280 ur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Laboratorijske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vaje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210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ur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 -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podpora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biotehnologiji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drugi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strokovni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predmet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210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ur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)-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mikrobiologija</a:t>
            </a:r>
            <a:endParaRPr lang="sl-SI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7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9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6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 advAuto="200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611187" y="2060848"/>
            <a:ext cx="8040687" cy="331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sl-SI" sz="3600" dirty="0">
                <a:solidFill>
                  <a:schemeClr val="folHlink"/>
                </a:solidFill>
              </a:rPr>
              <a:t>Gimnazija </a:t>
            </a:r>
            <a:r>
              <a:rPr lang="sl-SI" sz="3600" dirty="0" smtClean="0">
                <a:solidFill>
                  <a:schemeClr val="folHlink"/>
                </a:solidFill>
              </a:rPr>
              <a:t>in veterinarska </a:t>
            </a:r>
            <a:r>
              <a:rPr lang="sl-SI" sz="3600" dirty="0">
                <a:solidFill>
                  <a:schemeClr val="folHlink"/>
                </a:solidFill>
              </a:rPr>
              <a:t>šola</a:t>
            </a:r>
          </a:p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sl-SI" sz="3600" dirty="0"/>
              <a:t>Živilska šola</a:t>
            </a:r>
          </a:p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sl-SI" sz="3600" dirty="0" smtClean="0"/>
              <a:t>Medpodjetniški izobraževalni center</a:t>
            </a:r>
            <a:endParaRPr lang="sl-SI" sz="3600" dirty="0"/>
          </a:p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sl-SI" sz="3600" dirty="0"/>
              <a:t>Višja strokovna šola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611188" y="476250"/>
            <a:ext cx="70571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sz="2800" dirty="0" smtClean="0"/>
              <a:t>Biotehniški </a:t>
            </a:r>
            <a:r>
              <a:rPr lang="sl-SI" sz="2800" dirty="0"/>
              <a:t>izobraževalni center Ljubljana</a:t>
            </a:r>
            <a:endParaRPr lang="sl-SI" sz="2800" b="1" dirty="0"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" y="457200"/>
            <a:ext cx="8534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Produkti tradicionalne biotehnologije</a:t>
            </a:r>
            <a:endParaRPr lang="sl-SI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3" descr="s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44824"/>
            <a:ext cx="4752776" cy="39069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Oslaj Joze - Nas vsakdanji kru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08720"/>
            <a:ext cx="3539689" cy="23345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lko pij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3097635"/>
            <a:ext cx="4767262" cy="35257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47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0825" y="260350"/>
            <a:ext cx="7058025" cy="7826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Sodobna biotehnologija</a:t>
            </a:r>
            <a:endParaRPr lang="sl-SI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3" descr="spreminjanje d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790" y="1412875"/>
            <a:ext cx="180022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klo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316" y="1125538"/>
            <a:ext cx="2808287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tem_ce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41663"/>
            <a:ext cx="3536950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tem_cell2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581525"/>
            <a:ext cx="20955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embryonic-stem-cells-123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00438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1665" y="1835150"/>
            <a:ext cx="2376487" cy="641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kumimoji="1" sz="3600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kumimoji="1" sz="3600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kumimoji="1" sz="3600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kumimoji="1" sz="3600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kumimoji="1" sz="36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dirty="0">
                <a:solidFill>
                  <a:schemeClr val="accent6">
                    <a:lumMod val="75000"/>
                  </a:schemeClr>
                </a:solidFill>
              </a:rPr>
              <a:t>Kloniranje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795963" y="3141663"/>
            <a:ext cx="2808287" cy="396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kumimoji="1" sz="3600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kumimoji="1" sz="3600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kumimoji="1" sz="3600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kumimoji="1" sz="3600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kumimoji="1" sz="36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sz="2000" dirty="0">
                <a:solidFill>
                  <a:schemeClr val="accent6">
                    <a:lumMod val="75000"/>
                  </a:schemeClr>
                </a:solidFill>
              </a:rPr>
              <a:t>Terapevtsko kloniranje</a:t>
            </a: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3563938" y="3500438"/>
            <a:ext cx="288925" cy="1009650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 flipH="1">
            <a:off x="2195513" y="3500438"/>
            <a:ext cx="1295400" cy="576262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 flipV="1">
            <a:off x="4500563" y="3213100"/>
            <a:ext cx="1223962" cy="215900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4459015" y="2133600"/>
            <a:ext cx="544785" cy="0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484438" y="3141663"/>
            <a:ext cx="2376487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kumimoji="1" sz="3600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kumimoji="1" sz="3600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kumimoji="1" sz="3600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kumimoji="1" sz="3600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kumimoji="1" sz="36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sz="2400" dirty="0">
                <a:solidFill>
                  <a:schemeClr val="accent6">
                    <a:lumMod val="75000"/>
                  </a:schemeClr>
                </a:solidFill>
              </a:rPr>
              <a:t>Matične celice</a:t>
            </a:r>
          </a:p>
        </p:txBody>
      </p:sp>
    </p:spTree>
    <p:extLst>
      <p:ext uri="{BB962C8B-B14F-4D97-AF65-F5344CB8AC3E}">
        <p14:creationId xmlns:p14="http://schemas.microsoft.com/office/powerpoint/2010/main" val="126921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8313" y="188913"/>
            <a:ext cx="5327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kumimoji="1" sz="3600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kumimoji="1" sz="3600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kumimoji="1" sz="3600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kumimoji="1" sz="36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dirty="0">
                <a:solidFill>
                  <a:schemeClr val="accent6">
                    <a:lumMod val="75000"/>
                  </a:schemeClr>
                </a:solidFill>
              </a:rPr>
              <a:t>Genski inženiring</a:t>
            </a:r>
          </a:p>
        </p:txBody>
      </p:sp>
      <p:pic>
        <p:nvPicPr>
          <p:cNvPr id="3" name="Picture 5" descr="genetsko zdravljenj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234" y="911225"/>
            <a:ext cx="2951162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S hrana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90546"/>
            <a:ext cx="2592388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357563"/>
            <a:ext cx="3095625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GSZ-zdravila iz mleka O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98" y="4292600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3313112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51520" y="2004983"/>
            <a:ext cx="19796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kumimoji="1" sz="3600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kumimoji="1" sz="3600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kumimoji="1" sz="3600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kumimoji="1" sz="36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sl-SI" sz="2000" dirty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</a:rPr>
              <a:t>Genska terapija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708400" y="3860800"/>
            <a:ext cx="2232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kumimoji="1" sz="3600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kumimoji="1" sz="3600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kumimoji="1" sz="3600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kumimoji="1" sz="36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sz="2000" dirty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</a:rPr>
              <a:t>Biološka zdravila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092949" y="5526088"/>
            <a:ext cx="11525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kumimoji="1" sz="3600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kumimoji="1" sz="3600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kumimoji="1" sz="3600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kumimoji="1" sz="36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sl-SI" sz="2000" dirty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</a:rPr>
              <a:t>Zlati riž</a:t>
            </a:r>
            <a:endParaRPr kumimoji="0" lang="en-US" sz="2000" dirty="0">
              <a:solidFill>
                <a:schemeClr val="accent6">
                  <a:lumMod val="75000"/>
                </a:schemeClr>
              </a:solidFill>
              <a:latin typeface="Arial Unicode MS" pitchFamily="34" charset="-128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79388" y="5926198"/>
            <a:ext cx="35290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0" lang="sl-SI" sz="2000" dirty="0">
                <a:solidFill>
                  <a:schemeClr val="accent6">
                    <a:lumMod val="75000"/>
                  </a:schemeClr>
                </a:solidFill>
                <a:latin typeface="Arial Unicode MS" pitchFamily="34" charset="-128"/>
              </a:rPr>
              <a:t>Mlečna žleza sesalcev kot bioreaktor</a:t>
            </a:r>
          </a:p>
        </p:txBody>
      </p:sp>
    </p:spTree>
    <p:extLst>
      <p:ext uri="{BB962C8B-B14F-4D97-AF65-F5344CB8AC3E}">
        <p14:creationId xmlns:p14="http://schemas.microsoft.com/office/powerpoint/2010/main" val="183497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Rastlinjak-iam-pf0"/>
          <p:cNvPicPr>
            <a:picLocks noChangeAspect="1" noChangeArrowheads="1"/>
          </p:cNvPicPr>
          <p:nvPr/>
        </p:nvPicPr>
        <p:blipFill>
          <a:blip r:embed="rId2">
            <a:lum bright="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3048000" cy="228600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Biotehnologija-kola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60800"/>
            <a:ext cx="2327275" cy="23622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ew Brunswick bioreactor"/>
          <p:cNvPicPr>
            <a:picLocks noChangeAspect="1" noChangeArrowheads="1"/>
          </p:cNvPicPr>
          <p:nvPr/>
        </p:nvPicPr>
        <p:blipFill>
          <a:blip r:embed="rId4">
            <a:lum bright="34000" contrast="-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"/>
            <a:ext cx="2457450" cy="365125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astlinske kulture4-iam-pf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443" y="609600"/>
            <a:ext cx="1687513" cy="2417763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iotehnologija-DNA-farmacij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4495800"/>
            <a:ext cx="2597150" cy="198437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biorad flores bakterij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181600"/>
            <a:ext cx="1905000" cy="1255713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 rot="2405205">
            <a:off x="749300" y="2555875"/>
            <a:ext cx="7612063" cy="128905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l-SI" kern="10" dirty="0">
                <a:ln w="19050">
                  <a:solidFill>
                    <a:schemeClr val="accent6">
                      <a:lumMod val="75000"/>
                    </a:schemeClr>
                  </a:solidFill>
                  <a:round/>
                  <a:headEnd/>
                  <a:tailEnd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Biotehnologija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276600" y="609600"/>
            <a:ext cx="1828800" cy="5286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Prehrana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868144" y="1833562"/>
            <a:ext cx="2438400" cy="5286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Kmetijstvo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752600" y="4114800"/>
            <a:ext cx="1981200" cy="1169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8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Farmacija&amp;</a:t>
            </a:r>
          </a:p>
          <a:p>
            <a:pPr>
              <a:spcBef>
                <a:spcPct val="50000"/>
              </a:spcBef>
              <a:defRPr/>
            </a:pPr>
            <a:r>
              <a:rPr lang="sl-SI" sz="28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medicina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5216525" y="5809456"/>
            <a:ext cx="1676400" cy="955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Razvoj in raziskave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90129" y="2770440"/>
            <a:ext cx="1752600" cy="5286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8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Okolje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6484094" y="2667000"/>
            <a:ext cx="1981200" cy="5286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99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l-SI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Marketing</a:t>
            </a:r>
          </a:p>
        </p:txBody>
      </p:sp>
    </p:spTree>
    <p:extLst>
      <p:ext uri="{BB962C8B-B14F-4D97-AF65-F5344CB8AC3E}">
        <p14:creationId xmlns:p14="http://schemas.microsoft.com/office/powerpoint/2010/main" val="3660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 autoUpdateAnimBg="0"/>
      <p:bldP spid="10" grpId="0" animBg="1" autoUpdateAnimBg="0"/>
      <p:bldP spid="11" grpId="0" animBg="1" autoUpdateAnimBg="0"/>
      <p:bldP spid="12" grpId="0" animBg="1" autoUpdateAnimBg="0"/>
      <p:bldP spid="13" grpId="0" animBg="1" autoUpdateAnimBg="0"/>
      <p:bldP spid="14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228600" y="4572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sl-SI" sz="4000" dirty="0" smtClean="0">
                <a:solidFill>
                  <a:schemeClr val="accent6">
                    <a:lumMod val="75000"/>
                  </a:schemeClr>
                </a:solidFill>
              </a:rPr>
              <a:t>Posebnosti  pri pouku biotehnologije</a:t>
            </a:r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l-SI" sz="2800" dirty="0" smtClean="0">
                <a:solidFill>
                  <a:schemeClr val="accent6">
                    <a:lumMod val="75000"/>
                  </a:schemeClr>
                </a:solidFill>
              </a:rPr>
              <a:t>Vaje iz molekularne biologije</a:t>
            </a:r>
            <a:endParaRPr lang="sl-SI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1028"/>
          <p:cNvSpPr txBox="1">
            <a:spLocks noChangeArrowheads="1"/>
          </p:cNvSpPr>
          <p:nvPr/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l-SI" sz="2800" dirty="0" smtClean="0">
                <a:solidFill>
                  <a:schemeClr val="accent6">
                    <a:lumMod val="75000"/>
                  </a:schemeClr>
                </a:solidFill>
              </a:rPr>
              <a:t>Projektno delo</a:t>
            </a:r>
            <a:endParaRPr lang="sl-SI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1029" descr="Picture 0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Predm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587018"/>
              </p:ext>
            </p:extLst>
          </p:nvPr>
        </p:nvGraphicFramePr>
        <p:xfrm>
          <a:off x="4716463" y="3157538"/>
          <a:ext cx="3586162" cy="284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Dokument" r:id="rId4" imgW="6106668" imgH="4846320" progId="Word.Document.8">
                  <p:embed/>
                </p:oleObj>
              </mc:Choice>
              <mc:Fallback>
                <p:oleObj name="Dokument" r:id="rId4" imgW="6106668" imgH="4846320" progId="Word.Document.8">
                  <p:embed/>
                  <p:pic>
                    <p:nvPicPr>
                      <p:cNvPr id="0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3157538"/>
                        <a:ext cx="3586162" cy="284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260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" y="4572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Projektno delo pri BTH</a:t>
            </a:r>
            <a:endParaRPr lang="sl-SI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98841"/>
            <a:ext cx="3282851" cy="282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56" y="4454134"/>
            <a:ext cx="3546327" cy="237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15" y="3068960"/>
            <a:ext cx="5655942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3473240" y="1428789"/>
            <a:ext cx="5724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100" b="1" dirty="0" smtClean="0">
                <a:solidFill>
                  <a:schemeClr val="accent6"/>
                </a:solidFill>
              </a:rPr>
              <a:t>2012 – 1 Krkina nagrada, 4 Krkina priznanja</a:t>
            </a:r>
          </a:p>
          <a:p>
            <a:r>
              <a:rPr lang="sl-SI" sz="2100" b="1" dirty="0" smtClean="0">
                <a:solidFill>
                  <a:schemeClr val="accent6"/>
                </a:solidFill>
              </a:rPr>
              <a:t>2013 – 2 Krkini nagradi, 7 Krkinih priznanj</a:t>
            </a:r>
          </a:p>
          <a:p>
            <a:r>
              <a:rPr lang="sl-SI" sz="2100" b="1" dirty="0" smtClean="0">
                <a:solidFill>
                  <a:schemeClr val="accent6"/>
                </a:solidFill>
              </a:rPr>
              <a:t>2014 – 1 Krkino priznanje</a:t>
            </a:r>
          </a:p>
          <a:p>
            <a:r>
              <a:rPr lang="sl-SI" sz="2100" b="1" dirty="0" smtClean="0">
                <a:solidFill>
                  <a:schemeClr val="accent6"/>
                </a:solidFill>
              </a:rPr>
              <a:t>2015 – 2 Krkini nagradi, 1 Krkino priznanje</a:t>
            </a:r>
            <a:endParaRPr lang="sl-SI" sz="21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04800" y="12576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Izolacija DNA </a:t>
            </a:r>
            <a:endParaRPr lang="sl-SI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5" descr="Copy of DNA-navi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3240088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DSC_00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68788"/>
            <a:ext cx="3024187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DSC_00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916113"/>
            <a:ext cx="5364163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55650" y="3789363"/>
            <a:ext cx="2560638" cy="53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l-SI" sz="2800" dirty="0" smtClean="0">
                <a:solidFill>
                  <a:schemeClr val="accent6">
                    <a:lumMod val="75000"/>
                  </a:schemeClr>
                </a:solidFill>
              </a:rPr>
              <a:t>navita DNA</a:t>
            </a:r>
            <a:endParaRPr lang="sl-SI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 flipV="1">
            <a:off x="2124075" y="3068638"/>
            <a:ext cx="431800" cy="865187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0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vaje 0809 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57338"/>
            <a:ext cx="63722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667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DNA “</a:t>
            </a:r>
            <a:r>
              <a:rPr lang="sl-SI" dirty="0" err="1" smtClean="0">
                <a:solidFill>
                  <a:schemeClr val="accent6">
                    <a:lumMod val="75000"/>
                  </a:schemeClr>
                </a:solidFill>
              </a:rPr>
              <a:t>Fingerprinting</a:t>
            </a: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</a:p>
        </p:txBody>
      </p:sp>
      <p:pic>
        <p:nvPicPr>
          <p:cNvPr id="3" name="Picture 8" descr="vaje 0809 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30241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Predmet 4"/>
          <p:cNvGraphicFramePr>
            <a:graphicFrameLocks noChangeAspect="1"/>
          </p:cNvGraphicFramePr>
          <p:nvPr/>
        </p:nvGraphicFramePr>
        <p:xfrm>
          <a:off x="6659563" y="4365625"/>
          <a:ext cx="1905000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CorelPhotoPaint.Image.8" r:id="rId5" imgW="1419048" imgH="1695238" progId="CorelPhotoPaint.Image.8">
                  <p:embed/>
                </p:oleObj>
              </mc:Choice>
              <mc:Fallback>
                <p:oleObj name="CorelPhotoPaint.Image.8" r:id="rId5" imgW="1419048" imgH="1695238" progId="CorelPhotoPaint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4365625"/>
                        <a:ext cx="1905000" cy="227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0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 txBox="1">
            <a:spLocks noChangeArrowheads="1"/>
          </p:cNvSpPr>
          <p:nvPr/>
        </p:nvSpPr>
        <p:spPr>
          <a:xfrm>
            <a:off x="5155406" y="1341437"/>
            <a:ext cx="3024188" cy="13684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sl-SI" sz="2800" dirty="0" smtClean="0">
                <a:solidFill>
                  <a:schemeClr val="accent6">
                    <a:lumMod val="75000"/>
                  </a:schemeClr>
                </a:solidFill>
              </a:rPr>
              <a:t>ločevanje hemoglobina in vitamina B</a:t>
            </a:r>
            <a:r>
              <a:rPr lang="sl-SI" sz="2800" baseline="-25000" dirty="0" smtClean="0">
                <a:solidFill>
                  <a:schemeClr val="accent6">
                    <a:lumMod val="75000"/>
                  </a:schemeClr>
                </a:solidFill>
              </a:rPr>
              <a:t>12</a:t>
            </a:r>
            <a:endParaRPr lang="sl-SI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sl-SI" sz="2800" dirty="0" smtClean="0"/>
          </a:p>
        </p:txBody>
      </p:sp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4388148" y="228600"/>
            <a:ext cx="4038600" cy="609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sl-SI" sz="3600" dirty="0" err="1" smtClean="0">
                <a:solidFill>
                  <a:schemeClr val="accent6">
                    <a:lumMod val="75000"/>
                  </a:schemeClr>
                </a:solidFill>
              </a:rPr>
              <a:t>Gelska</a:t>
            </a:r>
            <a:r>
              <a:rPr lang="sl-SI" sz="3600" dirty="0" smtClean="0">
                <a:solidFill>
                  <a:schemeClr val="accent6">
                    <a:lumMod val="75000"/>
                  </a:schemeClr>
                </a:solidFill>
              </a:rPr>
              <a:t> kromatografija</a:t>
            </a:r>
            <a:endParaRPr lang="sl-SI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1032" descr="Picture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28600"/>
            <a:ext cx="4648200" cy="3486150"/>
          </a:xfrm>
          <a:prstGeom prst="rect">
            <a:avLst/>
          </a:prstGeom>
        </p:spPr>
      </p:pic>
      <p:pic>
        <p:nvPicPr>
          <p:cNvPr id="5" name="Picture 2" descr="biorad gel kromatotografija slika(B12 Hb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05263"/>
            <a:ext cx="3167062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33" descr="Picture 0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432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457200"/>
            <a:ext cx="57912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sl-SI" sz="4000" dirty="0" smtClean="0">
                <a:solidFill>
                  <a:schemeClr val="accent6">
                    <a:lumMod val="75000"/>
                  </a:schemeClr>
                </a:solidFill>
              </a:rPr>
              <a:t>Skrivnosti tropskega deževnega gozda</a:t>
            </a:r>
          </a:p>
        </p:txBody>
      </p:sp>
      <p:pic>
        <p:nvPicPr>
          <p:cNvPr id="3" name="Picture 5" descr="biorad flores bakterij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57200"/>
            <a:ext cx="3638550" cy="2397125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Predm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358235"/>
              </p:ext>
            </p:extLst>
          </p:nvPr>
        </p:nvGraphicFramePr>
        <p:xfrm>
          <a:off x="468313" y="2133600"/>
          <a:ext cx="5638800" cy="418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Bitna slika" r:id="rId4" imgW="2695951" imgH="2000000" progId="PBrush">
                  <p:embed/>
                </p:oleObj>
              </mc:Choice>
              <mc:Fallback>
                <p:oleObj name="Bitna slika" r:id="rId4" imgW="2695951" imgH="2000000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133600"/>
                        <a:ext cx="5638800" cy="418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638800" y="2743200"/>
            <a:ext cx="2438400" cy="13731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kumimoji="1" sz="3600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kumimoji="1" sz="3600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kumimoji="1" sz="3600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kumimoji="1" sz="3600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kumimoji="1" sz="36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sl-SI" sz="2800" dirty="0">
                <a:solidFill>
                  <a:schemeClr val="accent6">
                    <a:lumMod val="75000"/>
                  </a:schemeClr>
                </a:solidFill>
              </a:rPr>
              <a:t>Prenos GFP gena v bakterijo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3924300" y="2060575"/>
            <a:ext cx="3276600" cy="83820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39750" y="1773238"/>
            <a:ext cx="48141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l-SI" sz="18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Bioluminiscentna</a:t>
            </a:r>
            <a:r>
              <a:rPr lang="sl-SI" sz="1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l-SI" sz="1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meduza - </a:t>
            </a:r>
            <a:r>
              <a:rPr kumimoji="0" lang="sl-SI" sz="1800" i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Aequorea</a:t>
            </a:r>
            <a:r>
              <a:rPr kumimoji="0" lang="sl-SI" sz="1800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0" lang="sl-SI" sz="1800" i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victoria</a:t>
            </a:r>
            <a:endParaRPr kumimoji="0" lang="sl-SI" sz="18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0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IMG_0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1271353"/>
            <a:ext cx="3644900" cy="27336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755576" y="836712"/>
            <a:ext cx="633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>
                <a:solidFill>
                  <a:srgbClr val="660066"/>
                </a:solidFill>
              </a:rPr>
              <a:t>V letošnjem šol. </a:t>
            </a:r>
            <a:r>
              <a:rPr lang="sl-SI" sz="2800" dirty="0" smtClean="0">
                <a:solidFill>
                  <a:srgbClr val="660066"/>
                </a:solidFill>
              </a:rPr>
              <a:t>letu je </a:t>
            </a:r>
            <a:r>
              <a:rPr lang="sl-SI" sz="2800" dirty="0">
                <a:solidFill>
                  <a:srgbClr val="660066"/>
                </a:solidFill>
              </a:rPr>
              <a:t>na naši šoli: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650652" y="1345530"/>
            <a:ext cx="64087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eaLnBrk="1" hangingPunct="1">
              <a:buFont typeface="Arial" pitchFamily="34" charset="0"/>
              <a:buChar char="•"/>
              <a:defRPr/>
            </a:pPr>
            <a:r>
              <a:rPr lang="sl-SI" sz="3600" dirty="0">
                <a:solidFill>
                  <a:srgbClr val="660066"/>
                </a:solidFill>
              </a:rPr>
              <a:t>20 oddelkov</a:t>
            </a:r>
          </a:p>
          <a:p>
            <a:pPr marL="571500" indent="-571500" eaLnBrk="1" hangingPunct="1">
              <a:buFont typeface="Arial" pitchFamily="34" charset="0"/>
              <a:buChar char="•"/>
              <a:defRPr/>
            </a:pPr>
            <a:r>
              <a:rPr lang="sl-SI" sz="3600" dirty="0">
                <a:solidFill>
                  <a:srgbClr val="660066"/>
                </a:solidFill>
              </a:rPr>
              <a:t>enoizmenski pouk</a:t>
            </a:r>
          </a:p>
          <a:p>
            <a:pPr marL="571500" indent="-571500" eaLnBrk="1" hangingPunct="1">
              <a:buFont typeface="Arial" pitchFamily="34" charset="0"/>
              <a:buChar char="•"/>
              <a:defRPr/>
            </a:pPr>
            <a:r>
              <a:rPr lang="sl-SI" sz="3600" dirty="0" smtClean="0">
                <a:solidFill>
                  <a:srgbClr val="660066"/>
                </a:solidFill>
              </a:rPr>
              <a:t>558 </a:t>
            </a:r>
            <a:r>
              <a:rPr lang="sl-SI" sz="3600" dirty="0">
                <a:solidFill>
                  <a:srgbClr val="660066"/>
                </a:solidFill>
              </a:rPr>
              <a:t>dijakov</a:t>
            </a:r>
          </a:p>
          <a:p>
            <a:pPr marL="571500" indent="-571500" eaLnBrk="1" hangingPunct="1">
              <a:buFont typeface="Arial" pitchFamily="34" charset="0"/>
              <a:buChar char="•"/>
              <a:defRPr/>
            </a:pPr>
            <a:r>
              <a:rPr lang="sl-SI" sz="3600" dirty="0">
                <a:solidFill>
                  <a:srgbClr val="660066"/>
                </a:solidFill>
              </a:rPr>
              <a:t>45 zaposlenih</a:t>
            </a:r>
          </a:p>
          <a:p>
            <a:endParaRPr lang="sl-SI" dirty="0"/>
          </a:p>
        </p:txBody>
      </p:sp>
      <p:pic>
        <p:nvPicPr>
          <p:cNvPr id="6" name="Picture 7" descr="IMG_58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37" y="3861048"/>
            <a:ext cx="3744912" cy="28082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DSC_02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93" y="3949943"/>
            <a:ext cx="4176713" cy="2795588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69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SC_05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37433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DSC_05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25538"/>
            <a:ext cx="3959225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DSC_07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76700"/>
            <a:ext cx="3379787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DSC_07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933825"/>
            <a:ext cx="34925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10-03-16_202159_M=A_R=3_S=4 sharp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2349197"/>
            <a:ext cx="4356100" cy="29054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SC_09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331152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DSC_09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68413"/>
            <a:ext cx="316865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DSC_09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500438"/>
            <a:ext cx="2103437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DSC_09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97200"/>
            <a:ext cx="20732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SC_09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00438"/>
            <a:ext cx="21193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0"/>
          <p:cNvSpPr>
            <a:spLocks noChangeShapeType="1"/>
          </p:cNvSpPr>
          <p:nvPr/>
        </p:nvSpPr>
        <p:spPr bwMode="auto">
          <a:xfrm flipH="1" flipV="1">
            <a:off x="6804025" y="5084763"/>
            <a:ext cx="863600" cy="1223962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300788" y="6308725"/>
            <a:ext cx="2520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kumimoji="1" sz="3600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kumimoji="1" sz="3600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kumimoji="1" sz="3600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kumimoji="1" sz="36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sl-SI" sz="1800" dirty="0">
                <a:solidFill>
                  <a:schemeClr val="accent6">
                    <a:lumMod val="75000"/>
                  </a:schemeClr>
                </a:solidFill>
              </a:rPr>
              <a:t>Produkt “zdravilo”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43663" y="4724400"/>
            <a:ext cx="504825" cy="57626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sl-SI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04800" y="228600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sl-SI" smtClean="0">
                <a:solidFill>
                  <a:schemeClr val="accent6">
                    <a:lumMod val="75000"/>
                  </a:schemeClr>
                </a:solidFill>
              </a:rPr>
              <a:t>Laboratorijske vaje</a:t>
            </a:r>
            <a:endParaRPr lang="sl-SI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4" descr="Vaje alkoholno vren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3105150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Vaja merjenje 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908050"/>
            <a:ext cx="3671888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DSC_03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44900"/>
            <a:ext cx="4535488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468313" y="414338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sl-SI" dirty="0" smtClean="0">
                <a:solidFill>
                  <a:schemeClr val="accent6">
                    <a:lumMod val="75000"/>
                  </a:schemeClr>
                </a:solidFill>
              </a:rPr>
              <a:t>Mikrobiologija</a:t>
            </a:r>
            <a:endParaRPr lang="sl-SI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3" descr="Vaje-mikrobiologija-priprava gojiš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317976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Vaje-mikrobiologija-razlivanje gojiš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080" y="1371600"/>
            <a:ext cx="49339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038600" y="5257800"/>
            <a:ext cx="487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sl-SI" sz="2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priprava in razlivanje gojišča</a:t>
            </a:r>
          </a:p>
        </p:txBody>
      </p:sp>
    </p:spTree>
    <p:extLst>
      <p:ext uri="{BB962C8B-B14F-4D97-AF65-F5344CB8AC3E}">
        <p14:creationId xmlns:p14="http://schemas.microsoft.com/office/powerpoint/2010/main" val="3660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5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SC_05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474488"/>
            <a:ext cx="2592387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" y="4572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sl-SI" smtClean="0">
                <a:solidFill>
                  <a:schemeClr val="accent6">
                    <a:lumMod val="75000"/>
                  </a:schemeClr>
                </a:solidFill>
              </a:rPr>
              <a:t>Mikrobiologija</a:t>
            </a:r>
            <a:endParaRPr lang="sl-SI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4" descr="Vaje-mikrobiologija-precepljanj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700213"/>
            <a:ext cx="5562600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b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365105"/>
            <a:ext cx="3097378" cy="23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10629" y="1700213"/>
            <a:ext cx="23622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l-SI" sz="2800" dirty="0" err="1" smtClean="0">
                <a:solidFill>
                  <a:schemeClr val="accent6">
                    <a:lumMod val="75000"/>
                  </a:schemeClr>
                </a:solidFill>
              </a:rPr>
              <a:t>nacepljanje</a:t>
            </a:r>
            <a:endParaRPr lang="sl-SI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6" grpId="0" build="p" autoUpdateAnimBg="0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" y="4572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sl-SI" smtClean="0">
                <a:solidFill>
                  <a:schemeClr val="accent6">
                    <a:lumMod val="75000"/>
                  </a:schemeClr>
                </a:solidFill>
              </a:rPr>
              <a:t>Kam po končani šoli?</a:t>
            </a:r>
            <a:endParaRPr lang="sl-SI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-468560" y="1600200"/>
            <a:ext cx="9612560" cy="4495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SzPct val="75000"/>
              <a:defRPr/>
            </a:pPr>
            <a:r>
              <a:rPr lang="sl-SI" sz="2800" dirty="0" smtClean="0">
                <a:solidFill>
                  <a:schemeClr val="accent6">
                    <a:lumMod val="75000"/>
                  </a:schemeClr>
                </a:solidFill>
              </a:rPr>
              <a:t>Biotehniška fakulteta </a:t>
            </a:r>
            <a:r>
              <a:rPr lang="sl-SI" sz="2800" i="1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sl-SI" sz="2800" b="1" i="1" dirty="0" smtClean="0">
                <a:solidFill>
                  <a:schemeClr val="accent6">
                    <a:lumMod val="75000"/>
                  </a:schemeClr>
                </a:solidFill>
              </a:rPr>
              <a:t>biotehnologija</a:t>
            </a:r>
            <a:r>
              <a:rPr lang="sl-SI" sz="2800" i="1" dirty="0" smtClean="0">
                <a:solidFill>
                  <a:schemeClr val="accent6">
                    <a:lumMod val="75000"/>
                  </a:schemeClr>
                </a:solidFill>
              </a:rPr>
              <a:t>, agronomija, biologija, mikrobiologija, zootehnika, živilstvo, gozdarstvo, lesarstvo)</a:t>
            </a:r>
          </a:p>
          <a:p>
            <a:pPr lvl="2">
              <a:buSzPct val="75000"/>
              <a:defRPr/>
            </a:pPr>
            <a:r>
              <a:rPr lang="sl-SI" sz="2800" dirty="0" smtClean="0">
                <a:solidFill>
                  <a:schemeClr val="accent6">
                    <a:lumMod val="75000"/>
                  </a:schemeClr>
                </a:solidFill>
              </a:rPr>
              <a:t>Veterina</a:t>
            </a:r>
          </a:p>
          <a:p>
            <a:pPr lvl="2">
              <a:buSzPct val="75000"/>
              <a:defRPr/>
            </a:pPr>
            <a:r>
              <a:rPr lang="sl-SI" sz="2800" dirty="0" smtClean="0">
                <a:solidFill>
                  <a:schemeClr val="accent6">
                    <a:lumMod val="75000"/>
                  </a:schemeClr>
                </a:solidFill>
              </a:rPr>
              <a:t>Farmacija</a:t>
            </a:r>
          </a:p>
          <a:p>
            <a:pPr lvl="2">
              <a:buSzPct val="75000"/>
              <a:defRPr/>
            </a:pPr>
            <a:r>
              <a:rPr lang="sl-SI" sz="2800" dirty="0" smtClean="0">
                <a:solidFill>
                  <a:schemeClr val="accent6">
                    <a:lumMod val="75000"/>
                  </a:schemeClr>
                </a:solidFill>
              </a:rPr>
              <a:t>Kemija in kemijska tehnologija</a:t>
            </a:r>
          </a:p>
          <a:p>
            <a:pPr lvl="2">
              <a:buSzPct val="75000"/>
              <a:defRPr/>
            </a:pPr>
            <a:r>
              <a:rPr lang="sl-SI" sz="2800" dirty="0" smtClean="0">
                <a:solidFill>
                  <a:schemeClr val="accent6">
                    <a:lumMod val="75000"/>
                  </a:schemeClr>
                </a:solidFill>
              </a:rPr>
              <a:t>Biokemija</a:t>
            </a:r>
          </a:p>
          <a:p>
            <a:pPr lvl="2">
              <a:buSzPct val="75000"/>
              <a:defRPr/>
            </a:pPr>
            <a:r>
              <a:rPr lang="sl-SI" sz="2800" dirty="0" smtClean="0">
                <a:solidFill>
                  <a:schemeClr val="accent6">
                    <a:lumMod val="75000"/>
                  </a:schemeClr>
                </a:solidFill>
              </a:rPr>
              <a:t>Medicina</a:t>
            </a:r>
          </a:p>
          <a:p>
            <a:pPr lvl="2">
              <a:buSzPct val="75000"/>
              <a:defRPr/>
            </a:pPr>
            <a:r>
              <a:rPr lang="sl-SI" sz="2800" dirty="0" smtClean="0">
                <a:solidFill>
                  <a:schemeClr val="accent6">
                    <a:lumMod val="75000"/>
                  </a:schemeClr>
                </a:solidFill>
              </a:rPr>
              <a:t>Pedagoška fakulteta</a:t>
            </a:r>
          </a:p>
          <a:p>
            <a:pPr lvl="2">
              <a:buSzPct val="75000"/>
              <a:defRPr/>
            </a:pPr>
            <a:r>
              <a:rPr lang="sl-SI" sz="2800" dirty="0" smtClean="0">
                <a:solidFill>
                  <a:schemeClr val="accent6">
                    <a:lumMod val="75000"/>
                  </a:schemeClr>
                </a:solidFill>
              </a:rPr>
              <a:t>druge fakultete</a:t>
            </a:r>
          </a:p>
          <a:p>
            <a:pPr lvl="3">
              <a:buClr>
                <a:schemeClr val="folHlink"/>
              </a:buClr>
              <a:buSzPct val="75000"/>
              <a:buFont typeface="Monotype Sorts" pitchFamily="2" charset="2"/>
              <a:buChar char="–"/>
              <a:defRPr/>
            </a:pPr>
            <a:endParaRPr lang="sl-SI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  <a:p>
            <a:pPr>
              <a:defRPr/>
            </a:pPr>
            <a:endParaRPr lang="sl-SI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 advAuto="200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IMG_00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4107408"/>
            <a:ext cx="36957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36761" y="0"/>
            <a:ext cx="5329287" cy="9144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sl-SI" sz="3800" dirty="0" smtClean="0">
                <a:solidFill>
                  <a:srgbClr val="660066"/>
                </a:solidFill>
              </a:rPr>
              <a:t>Kako živimo na naši šoli?</a:t>
            </a:r>
            <a:endParaRPr lang="en-US" sz="3800" dirty="0" smtClean="0">
              <a:solidFill>
                <a:srgbClr val="660066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7488" y="764704"/>
            <a:ext cx="51117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sl-SI" sz="240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Čeprav sredi Ljubljane, smo zunaj mestnega vrveža obkroženi z veliko zelenja</a:t>
            </a:r>
            <a:endParaRPr lang="sl-SI" dirty="0">
              <a:solidFill>
                <a:srgbClr val="660066"/>
              </a:solidFill>
            </a:endParaRPr>
          </a:p>
        </p:txBody>
      </p:sp>
      <p:pic>
        <p:nvPicPr>
          <p:cNvPr id="4098" name="Picture 2" descr="D:\BIC_VETERINARSKA_in_GIMNAZIJ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67" y="1628800"/>
            <a:ext cx="800634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G_01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95" y="4107408"/>
            <a:ext cx="3302000" cy="275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IMG_00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39" y="17463"/>
            <a:ext cx="4032250" cy="254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IMG_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429000"/>
            <a:ext cx="24574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323850" y="620713"/>
            <a:ext cx="41767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kumimoji="1" sz="3600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kumimoji="1" sz="3600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kumimoji="1" sz="3600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kumimoji="1" sz="36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dirty="0" err="1">
                <a:solidFill>
                  <a:srgbClr val="660066"/>
                </a:solidFill>
              </a:rPr>
              <a:t>Vivaristični</a:t>
            </a:r>
            <a:r>
              <a:rPr lang="sl-SI" dirty="0">
                <a:solidFill>
                  <a:srgbClr val="660066"/>
                </a:solidFill>
              </a:rPr>
              <a:t> krožek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10" descr="DSC_11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73238"/>
            <a:ext cx="25209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G_0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2457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IMG_00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3459163"/>
            <a:ext cx="42243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ka 8" descr="11-12-2005 (23)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0"/>
            <a:ext cx="4284662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203200"/>
            <a:ext cx="26248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sl-SI" sz="3200" dirty="0">
                <a:solidFill>
                  <a:srgbClr val="660066"/>
                </a:solidFill>
                <a:latin typeface="Tahoma" pitchFamily="34" charset="0"/>
              </a:rPr>
              <a:t>Biološki tabor</a:t>
            </a:r>
            <a:endParaRPr kumimoji="0" lang="sl-SI" sz="3200" dirty="0">
              <a:solidFill>
                <a:srgbClr val="660066"/>
              </a:solidFill>
              <a:latin typeface="Times New Roman" pitchFamily="18" charset="0"/>
            </a:endParaRPr>
          </a:p>
        </p:txBody>
      </p:sp>
      <p:pic>
        <p:nvPicPr>
          <p:cNvPr id="3" name="Picture 9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22" y="188912"/>
            <a:ext cx="5364162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Slika 1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2026543"/>
            <a:ext cx="34194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Slika 0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7244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lika 0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809" y="3779837"/>
            <a:ext cx="40671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23528" y="369104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>
                <a:solidFill>
                  <a:srgbClr val="660066"/>
                </a:solidFill>
              </a:rPr>
              <a:t>Razredni tabori</a:t>
            </a:r>
            <a:endParaRPr lang="sl-SI" sz="3200" dirty="0">
              <a:solidFill>
                <a:srgbClr val="660066"/>
              </a:solidFill>
            </a:endParaRPr>
          </a:p>
        </p:txBody>
      </p:sp>
      <p:pic>
        <p:nvPicPr>
          <p:cNvPr id="7170" name="Picture 2" descr="C:\SLIKE\zelše\PA020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716" y="1956658"/>
            <a:ext cx="3411263" cy="454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SLIKE\zelše\PA030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00978"/>
            <a:ext cx="4272041" cy="320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SLIKE\zelše\zelse-uroš\Zelse 2009 0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240" y="1022933"/>
            <a:ext cx="2945320" cy="220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32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910444" y="478592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rgbClr val="660066"/>
                </a:solidFill>
              </a:rPr>
              <a:t>Gimnazija in veterinarska šola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611560" y="2060848"/>
            <a:ext cx="81369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chemeClr val="accent6">
                    <a:lumMod val="75000"/>
                  </a:schemeClr>
                </a:solidFill>
              </a:rPr>
              <a:t>tehniška gimnazija    </a:t>
            </a:r>
            <a:r>
              <a:rPr lang="sl-SI" sz="2800" b="1" dirty="0" smtClean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r>
              <a:rPr lang="sl-SI" sz="2800" b="1" dirty="0">
                <a:solidFill>
                  <a:schemeClr val="accent3">
                    <a:lumMod val="75000"/>
                  </a:schemeClr>
                </a:solidFill>
              </a:rPr>
              <a:t>veterinarski tehnik</a:t>
            </a:r>
            <a:endParaRPr lang="sl-SI" sz="28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sl-SI" dirty="0"/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H="1">
            <a:off x="3419872" y="1143000"/>
            <a:ext cx="914400" cy="68580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356100" y="1143000"/>
            <a:ext cx="914400" cy="685800"/>
          </a:xfrm>
          <a:prstGeom prst="line">
            <a:avLst/>
          </a:prstGeom>
          <a:noFill/>
          <a:ln w="38100">
            <a:solidFill>
              <a:schemeClr val="accent3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l-SI"/>
          </a:p>
        </p:txBody>
      </p:sp>
      <p:pic>
        <p:nvPicPr>
          <p:cNvPr id="6" name="Picture 13" descr="IMGP15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4" y="2840409"/>
            <a:ext cx="4281488" cy="32115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IMG_04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832472"/>
            <a:ext cx="4292600" cy="32194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21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967790" y="548407"/>
            <a:ext cx="59084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+mn-lt"/>
              </a:rPr>
              <a:t>D</a:t>
            </a:r>
            <a:r>
              <a:rPr lang="sl-SI" sz="2800" dirty="0" smtClean="0">
                <a:latin typeface="+mn-lt"/>
              </a:rPr>
              <a:t>ružinski </a:t>
            </a:r>
            <a:r>
              <a:rPr lang="sl-SI" sz="2800" dirty="0">
                <a:latin typeface="+mn-lt"/>
              </a:rPr>
              <a:t>dan s hišnimi ljubljenci</a:t>
            </a:r>
          </a:p>
          <a:p>
            <a:r>
              <a:rPr lang="sl-SI" sz="2800" i="1" dirty="0">
                <a:latin typeface="+mn-lt"/>
              </a:rPr>
              <a:t>'Za dobrobit in zdravje naših živali'</a:t>
            </a:r>
            <a:r>
              <a:rPr lang="sl-SI" sz="2800" dirty="0">
                <a:latin typeface="+mn-lt"/>
              </a:rPr>
              <a:t>   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57" y="3765430"/>
            <a:ext cx="4594698" cy="305802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69198"/>
            <a:ext cx="2884824" cy="202646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713670"/>
            <a:ext cx="3182165" cy="197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9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12576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sl-SI" sz="3800" dirty="0" smtClean="0">
                <a:solidFill>
                  <a:srgbClr val="660066"/>
                </a:solidFill>
              </a:rPr>
              <a:t>Tretja ura športne vzgoje</a:t>
            </a:r>
            <a:endParaRPr lang="en-US" dirty="0" smtClean="0">
              <a:solidFill>
                <a:srgbClr val="660066"/>
              </a:solidFill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250825" y="865982"/>
            <a:ext cx="44640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kumimoji="1" sz="3600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kumimoji="1" sz="3600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kumimoji="1" sz="3600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kumimoji="1" sz="36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sz="2800" dirty="0" smtClean="0">
                <a:solidFill>
                  <a:srgbClr val="660066"/>
                </a:solidFill>
              </a:rPr>
              <a:t>Izbirni športi</a:t>
            </a:r>
            <a:endParaRPr lang="sl-SI" sz="2800" dirty="0">
              <a:solidFill>
                <a:srgbClr val="660066"/>
              </a:solidFill>
            </a:endParaRPr>
          </a:p>
        </p:txBody>
      </p:sp>
      <p:sp>
        <p:nvSpPr>
          <p:cNvPr id="4" name="Ograda vsebine 10"/>
          <p:cNvSpPr txBox="1">
            <a:spLocks/>
          </p:cNvSpPr>
          <p:nvPr/>
        </p:nvSpPr>
        <p:spPr>
          <a:xfrm>
            <a:off x="250825" y="1385094"/>
            <a:ext cx="5334000" cy="2743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sl-SI" sz="2400" dirty="0" smtClean="0">
                <a:solidFill>
                  <a:srgbClr val="660066"/>
                </a:solidFill>
              </a:rPr>
              <a:t>Jahanje</a:t>
            </a:r>
          </a:p>
          <a:p>
            <a:pPr eaLnBrk="1" hangingPunct="1">
              <a:defRPr/>
            </a:pPr>
            <a:r>
              <a:rPr lang="sl-SI" sz="2400" dirty="0" smtClean="0">
                <a:solidFill>
                  <a:srgbClr val="660066"/>
                </a:solidFill>
              </a:rPr>
              <a:t>Smučanje</a:t>
            </a:r>
          </a:p>
          <a:p>
            <a:pPr eaLnBrk="1" hangingPunct="1">
              <a:defRPr/>
            </a:pPr>
            <a:r>
              <a:rPr lang="sl-SI" sz="2400" dirty="0" smtClean="0">
                <a:solidFill>
                  <a:srgbClr val="660066"/>
                </a:solidFill>
              </a:rPr>
              <a:t>Planinarjenje</a:t>
            </a:r>
          </a:p>
          <a:p>
            <a:pPr eaLnBrk="1" hangingPunct="1">
              <a:defRPr/>
            </a:pPr>
            <a:r>
              <a:rPr lang="sl-SI" sz="2400" dirty="0" smtClean="0">
                <a:solidFill>
                  <a:srgbClr val="660066"/>
                </a:solidFill>
              </a:rPr>
              <a:t>Pohodništvo</a:t>
            </a:r>
          </a:p>
          <a:p>
            <a:pPr eaLnBrk="1" hangingPunct="1">
              <a:defRPr/>
            </a:pPr>
            <a:r>
              <a:rPr lang="sl-SI" sz="2400" dirty="0" smtClean="0">
                <a:solidFill>
                  <a:srgbClr val="660066"/>
                </a:solidFill>
              </a:rPr>
              <a:t>Kolesarjenje </a:t>
            </a:r>
          </a:p>
          <a:p>
            <a:pPr eaLnBrk="1" hangingPunct="1">
              <a:defRPr/>
            </a:pPr>
            <a:r>
              <a:rPr lang="sl-SI" sz="2400" dirty="0" smtClean="0">
                <a:solidFill>
                  <a:srgbClr val="660066"/>
                </a:solidFill>
              </a:rPr>
              <a:t>Fitnes, drsanje, žongliranje... </a:t>
            </a:r>
          </a:p>
          <a:p>
            <a:pPr eaLnBrk="1" hangingPunct="1">
              <a:defRPr/>
            </a:pPr>
            <a:endParaRPr lang="sl-SI" dirty="0" smtClean="0">
              <a:solidFill>
                <a:srgbClr val="660066"/>
              </a:solidFill>
            </a:endParaRP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4343400"/>
            <a:ext cx="2798762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104_04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4343400"/>
            <a:ext cx="2795587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A1303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36245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100_00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1458913"/>
            <a:ext cx="3133725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923132" y="980728"/>
            <a:ext cx="69127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l-SI" sz="2000" dirty="0">
                <a:solidFill>
                  <a:srgbClr val="660066"/>
                </a:solidFill>
              </a:rPr>
              <a:t>Zdrava </a:t>
            </a:r>
            <a:r>
              <a:rPr lang="sl-SI" sz="2000" dirty="0" smtClean="0">
                <a:solidFill>
                  <a:srgbClr val="660066"/>
                </a:solidFill>
              </a:rPr>
              <a:t>šola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2000" dirty="0" err="1">
                <a:solidFill>
                  <a:srgbClr val="660066"/>
                </a:solidFill>
              </a:rPr>
              <a:t>Mediacija</a:t>
            </a:r>
            <a:r>
              <a:rPr lang="sl-SI" sz="2000" dirty="0">
                <a:solidFill>
                  <a:srgbClr val="660066"/>
                </a:solidFill>
              </a:rPr>
              <a:t> kot način reševanja </a:t>
            </a:r>
            <a:r>
              <a:rPr lang="sl-SI" sz="2000" dirty="0" smtClean="0">
                <a:solidFill>
                  <a:srgbClr val="660066"/>
                </a:solidFill>
              </a:rPr>
              <a:t>sporov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2000" dirty="0" err="1" smtClean="0">
                <a:solidFill>
                  <a:srgbClr val="660066"/>
                </a:solidFill>
              </a:rPr>
              <a:t>Medvrstniško</a:t>
            </a:r>
            <a:r>
              <a:rPr lang="sl-SI" sz="2000" dirty="0" smtClean="0">
                <a:solidFill>
                  <a:srgbClr val="660066"/>
                </a:solidFill>
              </a:rPr>
              <a:t> učenje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2000" dirty="0">
                <a:solidFill>
                  <a:srgbClr val="660066"/>
                </a:solidFill>
              </a:rPr>
              <a:t>Skupna rekreacija dijakov in </a:t>
            </a:r>
            <a:r>
              <a:rPr lang="sl-SI" sz="2000" dirty="0" smtClean="0">
                <a:solidFill>
                  <a:srgbClr val="660066"/>
                </a:solidFill>
              </a:rPr>
              <a:t>profesorjev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2000" dirty="0">
                <a:solidFill>
                  <a:srgbClr val="660066"/>
                </a:solidFill>
              </a:rPr>
              <a:t>Razstave fotografij, slik in izdelkov dijakov in </a:t>
            </a:r>
            <a:r>
              <a:rPr lang="sl-SI" sz="2000" dirty="0" smtClean="0">
                <a:solidFill>
                  <a:srgbClr val="660066"/>
                </a:solidFill>
              </a:rPr>
              <a:t>profesorjev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2000" dirty="0" smtClean="0">
                <a:solidFill>
                  <a:srgbClr val="660066"/>
                </a:solidFill>
              </a:rPr>
              <a:t>Pustovanje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2000" dirty="0" smtClean="0">
                <a:solidFill>
                  <a:srgbClr val="660066"/>
                </a:solidFill>
              </a:rPr>
              <a:t>Krst „fazanov“ in novih učiteljev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2000" dirty="0">
                <a:solidFill>
                  <a:srgbClr val="660066"/>
                </a:solidFill>
              </a:rPr>
              <a:t>Fotografski </a:t>
            </a:r>
            <a:r>
              <a:rPr lang="sl-SI" sz="2000" dirty="0" smtClean="0">
                <a:solidFill>
                  <a:srgbClr val="660066"/>
                </a:solidFill>
              </a:rPr>
              <a:t>natečaj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2000" dirty="0" smtClean="0">
                <a:solidFill>
                  <a:srgbClr val="660066"/>
                </a:solidFill>
              </a:rPr>
              <a:t>Prostovoljstvo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l-SI" sz="2000" dirty="0" smtClean="0">
                <a:solidFill>
                  <a:srgbClr val="660066"/>
                </a:solidFill>
              </a:rPr>
              <a:t>Krožki (šahovski, dramski, fotografski, </a:t>
            </a:r>
            <a:r>
              <a:rPr lang="sl-SI" sz="2000" dirty="0" err="1" smtClean="0">
                <a:solidFill>
                  <a:srgbClr val="660066"/>
                </a:solidFill>
              </a:rPr>
              <a:t>vivaristični</a:t>
            </a:r>
            <a:r>
              <a:rPr lang="sl-SI" sz="2000" dirty="0" smtClean="0">
                <a:solidFill>
                  <a:srgbClr val="660066"/>
                </a:solidFill>
              </a:rPr>
              <a:t>, bralni)</a:t>
            </a:r>
          </a:p>
          <a:p>
            <a:pPr marL="285750" indent="-285750">
              <a:buFont typeface="Arial" pitchFamily="34" charset="0"/>
              <a:buChar char="•"/>
            </a:pPr>
            <a:endParaRPr lang="sl-SI" sz="2000" dirty="0" smtClean="0">
              <a:solidFill>
                <a:srgbClr val="660066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sl-SI" dirty="0" smtClean="0">
              <a:solidFill>
                <a:srgbClr val="660066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sl-SI" dirty="0">
              <a:solidFill>
                <a:srgbClr val="660066"/>
              </a:solidFill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5950147" y="6093296"/>
            <a:ext cx="139160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dirty="0" err="1" smtClean="0">
                <a:solidFill>
                  <a:srgbClr val="660066"/>
                </a:solidFill>
              </a:rPr>
              <a:t>fazaniranje</a:t>
            </a:r>
            <a:endParaRPr lang="sl-SI" dirty="0">
              <a:solidFill>
                <a:srgbClr val="660066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6884"/>
            <a:ext cx="3682404" cy="276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91569"/>
            <a:ext cx="3622824" cy="271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07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39552" y="908720"/>
            <a:ext cx="727280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sl-SI" sz="2000" dirty="0">
                <a:solidFill>
                  <a:srgbClr val="660066"/>
                </a:solidFill>
              </a:rPr>
              <a:t>Delovna praksa na </a:t>
            </a:r>
            <a:r>
              <a:rPr lang="sl-SI" sz="2000" dirty="0" smtClean="0">
                <a:solidFill>
                  <a:srgbClr val="660066"/>
                </a:solidFill>
              </a:rPr>
              <a:t>Cipru in v Italiji </a:t>
            </a:r>
            <a:r>
              <a:rPr lang="sl-SI" sz="2000" dirty="0">
                <a:solidFill>
                  <a:srgbClr val="660066"/>
                </a:solidFill>
              </a:rPr>
              <a:t>– evropski program Leonardo da Vinci, in na Kosovu – </a:t>
            </a:r>
            <a:r>
              <a:rPr lang="sl-SI" sz="2000" dirty="0" err="1">
                <a:solidFill>
                  <a:srgbClr val="660066"/>
                </a:solidFill>
              </a:rPr>
              <a:t>Worldwide</a:t>
            </a:r>
            <a:r>
              <a:rPr lang="sl-SI" sz="2000" dirty="0">
                <a:solidFill>
                  <a:srgbClr val="660066"/>
                </a:solidFill>
              </a:rPr>
              <a:t> </a:t>
            </a:r>
            <a:r>
              <a:rPr lang="sl-SI" sz="2000" dirty="0" err="1">
                <a:solidFill>
                  <a:srgbClr val="660066"/>
                </a:solidFill>
              </a:rPr>
              <a:t>Veterinary</a:t>
            </a:r>
            <a:r>
              <a:rPr lang="sl-SI" sz="2000" dirty="0">
                <a:solidFill>
                  <a:srgbClr val="660066"/>
                </a:solidFill>
              </a:rPr>
              <a:t> Servis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sl-SI" sz="2000" dirty="0">
                <a:solidFill>
                  <a:srgbClr val="660066"/>
                </a:solidFill>
              </a:rPr>
              <a:t>Projekt Barje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sl-SI" sz="2000" dirty="0">
                <a:solidFill>
                  <a:srgbClr val="660066"/>
                </a:solidFill>
              </a:rPr>
              <a:t>Naravoslovne aktivnosti (</a:t>
            </a:r>
            <a:r>
              <a:rPr lang="sl-SI" sz="2000" dirty="0" err="1">
                <a:solidFill>
                  <a:srgbClr val="660066"/>
                </a:solidFill>
              </a:rPr>
              <a:t>bioexo</a:t>
            </a:r>
            <a:r>
              <a:rPr lang="sl-SI" sz="2000" dirty="0">
                <a:solidFill>
                  <a:srgbClr val="660066"/>
                </a:solidFill>
              </a:rPr>
              <a:t>, mini </a:t>
            </a:r>
            <a:r>
              <a:rPr lang="sl-SI" sz="2000" dirty="0" err="1">
                <a:solidFill>
                  <a:srgbClr val="660066"/>
                </a:solidFill>
              </a:rPr>
              <a:t>vivaristični</a:t>
            </a:r>
            <a:r>
              <a:rPr lang="sl-SI" sz="2000" dirty="0">
                <a:solidFill>
                  <a:srgbClr val="660066"/>
                </a:solidFill>
              </a:rPr>
              <a:t> tabor)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sl-SI" sz="2000" dirty="0" err="1">
                <a:solidFill>
                  <a:srgbClr val="660066"/>
                </a:solidFill>
              </a:rPr>
              <a:t>Medpredmetno</a:t>
            </a:r>
            <a:r>
              <a:rPr lang="sl-SI" sz="2000" dirty="0">
                <a:solidFill>
                  <a:srgbClr val="660066"/>
                </a:solidFill>
              </a:rPr>
              <a:t> povezovanje (razvijanje strokovne pismenosti, uporaba IKT pri laboratorijskih vajah, …)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sl-SI" dirty="0">
              <a:solidFill>
                <a:srgbClr val="660066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81" y="3428999"/>
            <a:ext cx="4253086" cy="283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494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611188" y="3132138"/>
            <a:ext cx="8137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sz="3200" b="1" dirty="0">
                <a:solidFill>
                  <a:srgbClr val="660066"/>
                </a:solidFill>
                <a:latin typeface="Verdana" pitchFamily="34" charset="0"/>
              </a:rPr>
              <a:t>Hvala za pozornost in lep dan.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MG_04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676" y="548680"/>
            <a:ext cx="4616574" cy="60807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683568" y="548680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accent3">
                    <a:lumMod val="75000"/>
                  </a:schemeClr>
                </a:solidFill>
              </a:rPr>
              <a:t>Veterinarski </a:t>
            </a:r>
            <a:r>
              <a:rPr lang="sl-SI" sz="2800" dirty="0" smtClean="0">
                <a:solidFill>
                  <a:schemeClr val="accent3">
                    <a:lumMod val="75000"/>
                  </a:schemeClr>
                </a:solidFill>
              </a:rPr>
              <a:t>tehnik </a:t>
            </a:r>
            <a:r>
              <a:rPr lang="sl-SI" sz="2800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sl-SI" sz="28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sl-SI" sz="2800" dirty="0">
                <a:solidFill>
                  <a:schemeClr val="accent3">
                    <a:lumMod val="75000"/>
                  </a:schemeClr>
                </a:solidFill>
              </a:rPr>
              <a:t>Splošni predmeti</a:t>
            </a:r>
          </a:p>
        </p:txBody>
      </p:sp>
      <p:sp>
        <p:nvSpPr>
          <p:cNvPr id="6" name="Ograda vsebine 8"/>
          <p:cNvSpPr txBox="1">
            <a:spLocks/>
          </p:cNvSpPr>
          <p:nvPr/>
        </p:nvSpPr>
        <p:spPr>
          <a:xfrm>
            <a:off x="381000" y="1752600"/>
            <a:ext cx="2286000" cy="49117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Slovenščina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Matematika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Tuj jezik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Informatika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Zgodovina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Geografija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Psihologija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Umetnost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sl-SI" sz="2400" dirty="0" smtClean="0"/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sl-SI" sz="2400" b="1" dirty="0" smtClean="0"/>
          </a:p>
          <a:p>
            <a:pPr eaLnBrk="1" hangingPunct="1">
              <a:defRPr/>
            </a:pPr>
            <a:endParaRPr lang="sl-SI" sz="2400" dirty="0" smtClean="0"/>
          </a:p>
        </p:txBody>
      </p:sp>
      <p:sp>
        <p:nvSpPr>
          <p:cNvPr id="7" name="Ograda besedila 9"/>
          <p:cNvSpPr txBox="1">
            <a:spLocks/>
          </p:cNvSpPr>
          <p:nvPr/>
        </p:nvSpPr>
        <p:spPr>
          <a:xfrm>
            <a:off x="2514426" y="2981326"/>
            <a:ext cx="1873250" cy="1662112"/>
          </a:xfrm>
          <a:prstGeom prst="rect">
            <a:avLst/>
          </a:prstGeom>
        </p:spPr>
        <p:txBody>
          <a:bodyPr anchor="b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</a:rPr>
              <a:t>   Fizika</a:t>
            </a:r>
          </a:p>
          <a:p>
            <a:pPr marL="0" indent="0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</a:rPr>
              <a:t>   Kemija</a:t>
            </a:r>
          </a:p>
          <a:p>
            <a:pPr marL="0" indent="0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b="1" dirty="0" smtClean="0">
                <a:solidFill>
                  <a:schemeClr val="accent3">
                    <a:lumMod val="75000"/>
                  </a:schemeClr>
                </a:solidFill>
              </a:rPr>
              <a:t>   Biologija</a:t>
            </a:r>
          </a:p>
        </p:txBody>
      </p:sp>
    </p:spTree>
    <p:extLst>
      <p:ext uri="{BB962C8B-B14F-4D97-AF65-F5344CB8AC3E}">
        <p14:creationId xmlns:p14="http://schemas.microsoft.com/office/powerpoint/2010/main" val="126921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683568" y="548680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accent3">
                    <a:lumMod val="75000"/>
                  </a:schemeClr>
                </a:solidFill>
              </a:rPr>
              <a:t>Veterinarski </a:t>
            </a:r>
            <a:r>
              <a:rPr lang="sl-SI" sz="2800" dirty="0" smtClean="0">
                <a:solidFill>
                  <a:schemeClr val="accent3">
                    <a:lumMod val="75000"/>
                  </a:schemeClr>
                </a:solidFill>
              </a:rPr>
              <a:t>tehnik</a:t>
            </a:r>
            <a:r>
              <a:rPr lang="sl-SI" sz="2800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sl-SI" sz="28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sl-SI" sz="2800" dirty="0" smtClean="0">
                <a:solidFill>
                  <a:schemeClr val="accent3">
                    <a:lumMod val="75000"/>
                  </a:schemeClr>
                </a:solidFill>
              </a:rPr>
              <a:t>Strokovni moduli</a:t>
            </a:r>
            <a:endParaRPr lang="sl-SI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Ograda vsebine 8"/>
          <p:cNvSpPr txBox="1">
            <a:spLocks/>
          </p:cNvSpPr>
          <p:nvPr/>
        </p:nvSpPr>
        <p:spPr>
          <a:xfrm>
            <a:off x="323528" y="1772816"/>
            <a:ext cx="4267200" cy="3429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Anatomija in fiziologija domačih živali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Oskrba živali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Laboratorijsko delo v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   	veterinarstvu</a:t>
            </a:r>
          </a:p>
          <a:p>
            <a:pPr eaLnBrk="1" hangingPunct="1">
              <a:buFont typeface="Monotype Sorts" pitchFamily="2" charset="2"/>
              <a:buNone/>
              <a:defRPr/>
            </a:pPr>
            <a:endParaRPr lang="sl-SI" dirty="0" smtClean="0"/>
          </a:p>
        </p:txBody>
      </p:sp>
      <p:pic>
        <p:nvPicPr>
          <p:cNvPr id="4" name="Picture 4" descr="DSC_02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1447800"/>
            <a:ext cx="5279504" cy="34933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SC_02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49080"/>
            <a:ext cx="3622229" cy="2425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21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683568" y="548680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accent3">
                    <a:lumMod val="75000"/>
                  </a:schemeClr>
                </a:solidFill>
              </a:rPr>
              <a:t>Veterinarski </a:t>
            </a:r>
            <a:r>
              <a:rPr lang="sl-SI" sz="2800" dirty="0" smtClean="0">
                <a:solidFill>
                  <a:schemeClr val="accent3">
                    <a:lumMod val="75000"/>
                  </a:schemeClr>
                </a:solidFill>
              </a:rPr>
              <a:t>tehnik</a:t>
            </a:r>
            <a:r>
              <a:rPr lang="sl-SI" sz="2800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sl-SI" sz="28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sl-SI" sz="2800" dirty="0" smtClean="0">
                <a:solidFill>
                  <a:schemeClr val="accent3">
                    <a:lumMod val="75000"/>
                  </a:schemeClr>
                </a:solidFill>
              </a:rPr>
              <a:t>Strokovni moduli</a:t>
            </a:r>
            <a:endParaRPr lang="sl-SI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Ograda vsebine 8"/>
          <p:cNvSpPr txBox="1">
            <a:spLocks/>
          </p:cNvSpPr>
          <p:nvPr/>
        </p:nvSpPr>
        <p:spPr>
          <a:xfrm>
            <a:off x="304800" y="1752600"/>
            <a:ext cx="4343400" cy="4876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Veterinarska tehnologija (zdravstveno varstvo živali, osnove farmakologije, parazitologija)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Vzreja in zdravstveno varstvo malih živali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Veterinarska tehnologija </a:t>
            </a:r>
            <a:r>
              <a:rPr lang="sl-SI" sz="2400" dirty="0" err="1" smtClean="0">
                <a:solidFill>
                  <a:schemeClr val="accent3">
                    <a:lumMod val="75000"/>
                  </a:schemeClr>
                </a:solidFill>
              </a:rPr>
              <a:t>rejnih</a:t>
            </a: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 živali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Higiena živil živalskega izvora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Reja konj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Živinoreja </a:t>
            </a:r>
            <a:endParaRPr lang="sl-SI" sz="20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eaLnBrk="1" hangingPunct="1">
              <a:spcBef>
                <a:spcPct val="50000"/>
              </a:spcBef>
              <a:buFont typeface="Monotype Sorts" pitchFamily="2" charset="2"/>
              <a:buNone/>
              <a:defRPr/>
            </a:pPr>
            <a:endParaRPr lang="sl-SI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4" descr="DSC_01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3007"/>
            <a:ext cx="4174232" cy="27930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SC_02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78825"/>
            <a:ext cx="4250432" cy="28457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21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152400"/>
            <a:ext cx="4800600" cy="114300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sl-SI" sz="3800" dirty="0" smtClean="0">
                <a:solidFill>
                  <a:schemeClr val="accent3">
                    <a:lumMod val="75000"/>
                  </a:schemeClr>
                </a:solidFill>
              </a:rPr>
              <a:t>Veterinarski tehnik </a:t>
            </a:r>
            <a:br>
              <a:rPr lang="sl-SI" sz="38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sl-SI" sz="3800" dirty="0" smtClean="0">
                <a:solidFill>
                  <a:schemeClr val="accent3">
                    <a:lumMod val="75000"/>
                  </a:schemeClr>
                </a:solidFill>
              </a:rPr>
              <a:t>praktični pouk</a:t>
            </a:r>
            <a:endParaRPr lang="en-US" sz="38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Ograda vsebine 8"/>
          <p:cNvSpPr txBox="1">
            <a:spLocks/>
          </p:cNvSpPr>
          <p:nvPr/>
        </p:nvSpPr>
        <p:spPr>
          <a:xfrm>
            <a:off x="476424" y="1628800"/>
            <a:ext cx="41021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 typeface="Monotype Sorts" pitchFamily="2" charset="2"/>
              <a:buNone/>
              <a:defRPr/>
            </a:pPr>
            <a:endParaRPr lang="sl-SI" sz="2400" b="1" u="sng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1. LETNIK - ogledi</a:t>
            </a:r>
          </a:p>
          <a:p>
            <a:pPr eaLnBrk="1" hangingPunct="1">
              <a:lnSpc>
                <a:spcPct val="80000"/>
              </a:lnSpc>
              <a:defRPr/>
            </a:pPr>
            <a:endParaRPr lang="sl-SI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2. LETNIK - ZOO, </a:t>
            </a:r>
          </a:p>
          <a:p>
            <a:pPr eaLnBrk="1" hangingPunct="1">
              <a:lnSpc>
                <a:spcPct val="60000"/>
              </a:lnSpc>
              <a:buFont typeface="Monotype Sorts" pitchFamily="2" charset="2"/>
              <a:buNone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    zavetišče Gmajnice,</a:t>
            </a:r>
          </a:p>
          <a:p>
            <a:pPr eaLnBrk="1" hangingPunct="1">
              <a:lnSpc>
                <a:spcPct val="60000"/>
              </a:lnSpc>
              <a:buFont typeface="Monotype Sorts" pitchFamily="2" charset="2"/>
              <a:buNone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    teren</a:t>
            </a:r>
          </a:p>
          <a:p>
            <a:pPr eaLnBrk="1" hangingPunct="1">
              <a:lnSpc>
                <a:spcPct val="80000"/>
              </a:lnSpc>
              <a:defRPr/>
            </a:pPr>
            <a:endParaRPr lang="sl-SI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3. LETNIK - zavetišče</a:t>
            </a:r>
          </a:p>
          <a:p>
            <a:pPr eaLnBrk="1" hangingPunct="1">
              <a:lnSpc>
                <a:spcPct val="50000"/>
              </a:lnSpc>
              <a:buFont typeface="Monotype Sorts" pitchFamily="2" charset="2"/>
              <a:buNone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    Gmajnice, teren</a:t>
            </a:r>
          </a:p>
          <a:p>
            <a:pPr eaLnBrk="1" hangingPunct="1">
              <a:lnSpc>
                <a:spcPct val="50000"/>
              </a:lnSpc>
              <a:buFont typeface="Monotype Sorts" pitchFamily="2" charset="2"/>
              <a:buNone/>
              <a:defRPr/>
            </a:pPr>
            <a:endParaRPr lang="sl-SI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eaLnBrk="1" hangingPunct="1">
              <a:lnSpc>
                <a:spcPct val="50000"/>
              </a:lnSpc>
              <a:buFont typeface="Monotype Sorts" pitchFamily="2" charset="2"/>
              <a:buNone/>
              <a:defRPr/>
            </a:pPr>
            <a:endParaRPr lang="sl-SI" sz="2400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eaLnBrk="1" hangingPunct="1">
              <a:lnSpc>
                <a:spcPct val="50000"/>
              </a:lnSpc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4. LETNIK – vet. postaje, </a:t>
            </a:r>
          </a:p>
          <a:p>
            <a:pPr eaLnBrk="1" hangingPunct="1">
              <a:lnSpc>
                <a:spcPct val="50000"/>
              </a:lnSpc>
              <a:buFont typeface="Monotype Sorts" pitchFamily="2" charset="2"/>
              <a:buNone/>
              <a:defRPr/>
            </a:pPr>
            <a:r>
              <a:rPr lang="sl-SI" sz="2400" dirty="0" smtClean="0">
                <a:solidFill>
                  <a:schemeClr val="accent3">
                    <a:lumMod val="75000"/>
                  </a:schemeClr>
                </a:solidFill>
              </a:rPr>
              <a:t>    ambulante, klinike</a:t>
            </a:r>
          </a:p>
          <a:p>
            <a:pPr eaLnBrk="1" hangingPunct="1">
              <a:defRPr/>
            </a:pPr>
            <a:endParaRPr lang="sl-SI" dirty="0" smtClean="0"/>
          </a:p>
        </p:txBody>
      </p:sp>
      <p:pic>
        <p:nvPicPr>
          <p:cNvPr id="5" name="Picture 5" descr="IMG_04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65376"/>
            <a:ext cx="4656832" cy="34926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IMG_03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33400"/>
            <a:ext cx="4559424" cy="34195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21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G_0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286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IMGP15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10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DSC_02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3429000"/>
            <a:ext cx="4876800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DSC_02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876800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457200" y="2708920"/>
            <a:ext cx="426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kumimoji="1" sz="3600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kumimoji="1" sz="3600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kumimoji="1" sz="3600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kumimoji="1" sz="36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sl-SI" sz="3200" dirty="0">
                <a:solidFill>
                  <a:schemeClr val="accent3">
                    <a:lumMod val="75000"/>
                  </a:schemeClr>
                </a:solidFill>
              </a:rPr>
              <a:t>Praktični pouk</a:t>
            </a:r>
          </a:p>
        </p:txBody>
      </p:sp>
    </p:spTree>
    <p:extLst>
      <p:ext uri="{BB962C8B-B14F-4D97-AF65-F5344CB8AC3E}">
        <p14:creationId xmlns:p14="http://schemas.microsoft.com/office/powerpoint/2010/main" val="126921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9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621</Words>
  <Application>Microsoft Office PowerPoint</Application>
  <PresentationFormat>Diaprojekcija na zaslonu (4:3)</PresentationFormat>
  <Paragraphs>178</Paragraphs>
  <Slides>44</Slides>
  <Notes>0</Notes>
  <HiddenSlides>0</HiddenSlides>
  <MMClips>0</MMClips>
  <ScaleCrop>false</ScaleCrop>
  <HeadingPairs>
    <vt:vector size="8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3</vt:i4>
      </vt:variant>
      <vt:variant>
        <vt:lpstr>Naslovi diapozitivov</vt:lpstr>
      </vt:variant>
      <vt:variant>
        <vt:i4>44</vt:i4>
      </vt:variant>
    </vt:vector>
  </HeadingPairs>
  <TitlesOfParts>
    <vt:vector size="57" baseType="lpstr">
      <vt:lpstr>Arial Unicode MS</vt:lpstr>
      <vt:lpstr>Arial</vt:lpstr>
      <vt:lpstr>Calibri</vt:lpstr>
      <vt:lpstr>Impact</vt:lpstr>
      <vt:lpstr>Monotype Sorts</vt:lpstr>
      <vt:lpstr>Tahoma</vt:lpstr>
      <vt:lpstr>Times New Roman</vt:lpstr>
      <vt:lpstr>Verdana</vt:lpstr>
      <vt:lpstr>Wingdings</vt:lpstr>
      <vt:lpstr>Office Theme</vt:lpstr>
      <vt:lpstr>Dokument</vt:lpstr>
      <vt:lpstr>CorelPhotoPaint.Image.8</vt:lpstr>
      <vt:lpstr>Bitna slika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Boštjan</dc:creator>
  <cp:lastModifiedBy>viz15</cp:lastModifiedBy>
  <cp:revision>41</cp:revision>
  <dcterms:created xsi:type="dcterms:W3CDTF">2011-04-12T11:11:04Z</dcterms:created>
  <dcterms:modified xsi:type="dcterms:W3CDTF">2015-12-15T15:23:53Z</dcterms:modified>
</cp:coreProperties>
</file>