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72" r:id="rId11"/>
    <p:sldId id="273" r:id="rId12"/>
    <p:sldId id="265" r:id="rId13"/>
    <p:sldId id="274" r:id="rId14"/>
    <p:sldId id="266" r:id="rId15"/>
    <p:sldId id="267" r:id="rId16"/>
    <p:sldId id="268" r:id="rId17"/>
    <p:sldId id="269" r:id="rId18"/>
    <p:sldId id="270" r:id="rId19"/>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727" autoAdjust="0"/>
  </p:normalViewPr>
  <p:slideViewPr>
    <p:cSldViewPr>
      <p:cViewPr varScale="1">
        <p:scale>
          <a:sx n="46" d="100"/>
          <a:sy n="46" d="100"/>
        </p:scale>
        <p:origin x="207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12C784-C30D-434D-B796-85C95B38DA60}" type="datetimeFigureOut">
              <a:rPr lang="sl-SI" smtClean="0"/>
              <a:t>12. 09. 2017</a:t>
            </a:fld>
            <a:endParaRPr lang="sl-S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26FBBD-FCC9-4BEC-9CBA-6029DBE669A8}" type="slidenum">
              <a:rPr lang="sl-SI" smtClean="0"/>
              <a:t>‹#›</a:t>
            </a:fld>
            <a:endParaRPr lang="sl-SI"/>
          </a:p>
        </p:txBody>
      </p:sp>
    </p:spTree>
    <p:extLst>
      <p:ext uri="{BB962C8B-B14F-4D97-AF65-F5344CB8AC3E}">
        <p14:creationId xmlns:p14="http://schemas.microsoft.com/office/powerpoint/2010/main" val="354721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Cikel: surovina – predelava – skladiščenje – prodaja – uporaba</a:t>
            </a:r>
          </a:p>
          <a:p>
            <a:r>
              <a:rPr lang="sl-SI" dirty="0" smtClean="0"/>
              <a:t>Nanje delujejo podnebne,</a:t>
            </a:r>
            <a:r>
              <a:rPr lang="sl-SI" baseline="0" dirty="0" smtClean="0"/>
              <a:t> fizikalne, kemične in biološki dejavniki</a:t>
            </a:r>
            <a:endParaRPr lang="sl-SI" dirty="0"/>
          </a:p>
        </p:txBody>
      </p:sp>
      <p:sp>
        <p:nvSpPr>
          <p:cNvPr id="4" name="Slide Number Placeholder 3"/>
          <p:cNvSpPr>
            <a:spLocks noGrp="1"/>
          </p:cNvSpPr>
          <p:nvPr>
            <p:ph type="sldNum" sz="quarter" idx="10"/>
          </p:nvPr>
        </p:nvSpPr>
        <p:spPr/>
        <p:txBody>
          <a:bodyPr/>
          <a:lstStyle/>
          <a:p>
            <a:fld id="{3526FBBD-FCC9-4BEC-9CBA-6029DBE669A8}" type="slidenum">
              <a:rPr lang="sl-SI" smtClean="0"/>
              <a:t>1</a:t>
            </a:fld>
            <a:endParaRPr lang="sl-SI"/>
          </a:p>
        </p:txBody>
      </p:sp>
    </p:spTree>
    <p:extLst>
      <p:ext uri="{BB962C8B-B14F-4D97-AF65-F5344CB8AC3E}">
        <p14:creationId xmlns:p14="http://schemas.microsoft.com/office/powerpoint/2010/main" val="463098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Z nadzorom nadzirajo</a:t>
            </a:r>
            <a:r>
              <a:rPr lang="sl-SI" dirty="0" smtClean="0"/>
              <a:t>:</a:t>
            </a:r>
          </a:p>
          <a:p>
            <a:endParaRPr lang="sl-SI" dirty="0" smtClean="0"/>
          </a:p>
          <a:p>
            <a:r>
              <a:rPr lang="sl-SI" dirty="0" smtClean="0"/>
              <a:t>Kakovost živil se lahko zagotavlja z organiziranimi sistemi za nadzor</a:t>
            </a:r>
            <a:r>
              <a:rPr lang="sl-SI" baseline="0" dirty="0" smtClean="0"/>
              <a:t> kakovosti -</a:t>
            </a:r>
            <a:r>
              <a:rPr lang="sl-SI" baseline="0" dirty="0" smtClean="0">
                <a:sym typeface="Wingdings" panose="05000000000000000000" pitchFamily="2" charset="2"/>
              </a:rPr>
              <a:t> eden takih je HACCP</a:t>
            </a:r>
            <a:r>
              <a:rPr lang="sl-SI" dirty="0" smtClean="0"/>
              <a:t> </a:t>
            </a:r>
            <a:endParaRPr lang="sl-SI" dirty="0"/>
          </a:p>
        </p:txBody>
      </p:sp>
      <p:sp>
        <p:nvSpPr>
          <p:cNvPr id="4" name="Slide Number Placeholder 3"/>
          <p:cNvSpPr>
            <a:spLocks noGrp="1"/>
          </p:cNvSpPr>
          <p:nvPr>
            <p:ph type="sldNum" sz="quarter" idx="10"/>
          </p:nvPr>
        </p:nvSpPr>
        <p:spPr/>
        <p:txBody>
          <a:bodyPr/>
          <a:lstStyle/>
          <a:p>
            <a:fld id="{3526FBBD-FCC9-4BEC-9CBA-6029DBE669A8}" type="slidenum">
              <a:rPr lang="sl-SI" smtClean="0"/>
              <a:t>14</a:t>
            </a:fld>
            <a:endParaRPr lang="sl-SI"/>
          </a:p>
        </p:txBody>
      </p:sp>
    </p:spTree>
    <p:extLst>
      <p:ext uri="{BB962C8B-B14F-4D97-AF65-F5344CB8AC3E}">
        <p14:creationId xmlns:p14="http://schemas.microsoft.com/office/powerpoint/2010/main" val="2188455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b="0" i="0" kern="1200" dirty="0" smtClean="0">
                <a:solidFill>
                  <a:schemeClr val="tx1"/>
                </a:solidFill>
                <a:effectLst/>
                <a:latin typeface="+mn-lt"/>
                <a:ea typeface="+mn-ea"/>
                <a:cs typeface="+mn-cs"/>
              </a:rPr>
              <a:t>Aditiv je vsaka snov, ki se običajno ne uporablja oziroma uživa kot živilo in ne predstavlja običajne, tipične sestavine živila, ne glede na to, ali ima hranilno vrednost ali ne, se pa namensko dodaja živilu iz tehnoloških in organoleptičnih razlogov v proizvodnji, pakiranju, za prevoz in hrambo, ima neposredne ali posredne učinke na živilo in postane sestavina živila. </a:t>
            </a:r>
            <a:endParaRPr lang="sl-SI" dirty="0"/>
          </a:p>
        </p:txBody>
      </p:sp>
      <p:sp>
        <p:nvSpPr>
          <p:cNvPr id="4" name="Slide Number Placeholder 3"/>
          <p:cNvSpPr>
            <a:spLocks noGrp="1"/>
          </p:cNvSpPr>
          <p:nvPr>
            <p:ph type="sldNum" sz="quarter" idx="10"/>
          </p:nvPr>
        </p:nvSpPr>
        <p:spPr/>
        <p:txBody>
          <a:bodyPr/>
          <a:lstStyle/>
          <a:p>
            <a:fld id="{3526FBBD-FCC9-4BEC-9CBA-6029DBE669A8}" type="slidenum">
              <a:rPr lang="sl-SI" smtClean="0"/>
              <a:t>5</a:t>
            </a:fld>
            <a:endParaRPr lang="sl-SI"/>
          </a:p>
        </p:txBody>
      </p:sp>
    </p:spTree>
    <p:extLst>
      <p:ext uri="{BB962C8B-B14F-4D97-AF65-F5344CB8AC3E}">
        <p14:creationId xmlns:p14="http://schemas.microsoft.com/office/powerpoint/2010/main" val="624384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HIGIENA ŽIVIL: vsi pogoji in ukrepi, da dobimo zdravsveno ustrezno živilo</a:t>
            </a:r>
          </a:p>
          <a:p>
            <a:endParaRPr lang="sl-SI" dirty="0" smtClean="0"/>
          </a:p>
          <a:p>
            <a:r>
              <a:rPr lang="sl-SI" dirty="0" smtClean="0"/>
              <a:t>OSEBNA HIGIENA: - osebna urejenost</a:t>
            </a:r>
          </a:p>
          <a:p>
            <a:r>
              <a:rPr lang="sl-SI" dirty="0" smtClean="0"/>
              <a:t>- Odsotnost bolezni, ki se lahko prenašajo preko živil, predmetov in kontaktov</a:t>
            </a:r>
            <a:endParaRPr lang="sl-SI" dirty="0"/>
          </a:p>
        </p:txBody>
      </p:sp>
      <p:sp>
        <p:nvSpPr>
          <p:cNvPr id="4" name="Slide Number Placeholder 3"/>
          <p:cNvSpPr>
            <a:spLocks noGrp="1"/>
          </p:cNvSpPr>
          <p:nvPr>
            <p:ph type="sldNum" sz="quarter" idx="10"/>
          </p:nvPr>
        </p:nvSpPr>
        <p:spPr/>
        <p:txBody>
          <a:bodyPr/>
          <a:lstStyle/>
          <a:p>
            <a:fld id="{3526FBBD-FCC9-4BEC-9CBA-6029DBE669A8}" type="slidenum">
              <a:rPr lang="sl-SI" smtClean="0"/>
              <a:t>6</a:t>
            </a:fld>
            <a:endParaRPr lang="sl-SI"/>
          </a:p>
        </p:txBody>
      </p:sp>
    </p:spTree>
    <p:extLst>
      <p:ext uri="{BB962C8B-B14F-4D97-AF65-F5344CB8AC3E}">
        <p14:creationId xmlns:p14="http://schemas.microsoft.com/office/powerpoint/2010/main" val="202166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b="1" kern="1200" dirty="0" smtClean="0">
                <a:solidFill>
                  <a:schemeClr val="tx1"/>
                </a:solidFill>
                <a:effectLst/>
                <a:latin typeface="+mn-lt"/>
                <a:ea typeface="+mn-ea"/>
                <a:cs typeface="+mn-cs"/>
              </a:rPr>
              <a:t>ZDRAVSTVENA USTREZNOST ŽIVIL  </a:t>
            </a:r>
            <a:r>
              <a:rPr lang="sl-SI" sz="1200" kern="1200" dirty="0" smtClean="0">
                <a:solidFill>
                  <a:schemeClr val="tx1"/>
                </a:solidFill>
                <a:effectLst/>
                <a:latin typeface="+mn-lt"/>
                <a:ea typeface="+mn-ea"/>
                <a:cs typeface="+mn-cs"/>
              </a:rPr>
              <a:t>pomeni, da živilo vsebuje nujno potrebne snovi, je </a:t>
            </a:r>
          </a:p>
          <a:p>
            <a:r>
              <a:rPr lang="sl-SI" sz="1200" kern="1200" dirty="0" smtClean="0">
                <a:solidFill>
                  <a:schemeClr val="tx1"/>
                </a:solidFill>
                <a:effectLst/>
                <a:latin typeface="+mn-lt"/>
                <a:ea typeface="+mn-ea"/>
                <a:cs typeface="+mn-cs"/>
              </a:rPr>
              <a:t>ustrezno sestavljeno (margarini dodamo vit. A, D)</a:t>
            </a:r>
            <a:br>
              <a:rPr lang="sl-SI" sz="1200" kern="1200" dirty="0" smtClean="0">
                <a:solidFill>
                  <a:schemeClr val="tx1"/>
                </a:solidFill>
                <a:effectLst/>
                <a:latin typeface="+mn-lt"/>
                <a:ea typeface="+mn-ea"/>
                <a:cs typeface="+mn-cs"/>
              </a:rPr>
            </a:br>
            <a:r>
              <a:rPr lang="sl-SI" sz="1200" kern="1200" dirty="0" smtClean="0">
                <a:solidFill>
                  <a:schemeClr val="tx1"/>
                </a:solidFill>
                <a:effectLst/>
                <a:latin typeface="+mn-lt"/>
                <a:ea typeface="+mn-ea"/>
                <a:cs typeface="+mn-cs"/>
              </a:rPr>
              <a:t>- ENERGIJSKA VREDNOST je količina energije, ki se sprosti</a:t>
            </a:r>
            <a:r>
              <a:rPr lang="sl-SI" sz="1200" kern="1200" baseline="0" dirty="0" smtClean="0">
                <a:solidFill>
                  <a:schemeClr val="tx1"/>
                </a:solidFill>
                <a:effectLst/>
                <a:latin typeface="+mn-lt"/>
                <a:ea typeface="+mn-ea"/>
                <a:cs typeface="+mn-cs"/>
              </a:rPr>
              <a:t> pri metabolizmu</a:t>
            </a:r>
            <a:br>
              <a:rPr lang="sl-SI" sz="1200" kern="1200" baseline="0" dirty="0" smtClean="0">
                <a:solidFill>
                  <a:schemeClr val="tx1"/>
                </a:solidFill>
                <a:effectLst/>
                <a:latin typeface="+mn-lt"/>
                <a:ea typeface="+mn-ea"/>
                <a:cs typeface="+mn-cs"/>
              </a:rPr>
            </a:br>
            <a:r>
              <a:rPr lang="sl-SI" sz="1200" kern="1200" baseline="0" dirty="0" smtClean="0">
                <a:solidFill>
                  <a:schemeClr val="tx1"/>
                </a:solidFill>
                <a:effectLst/>
                <a:latin typeface="+mn-lt"/>
                <a:ea typeface="+mn-ea"/>
                <a:cs typeface="+mn-cs"/>
              </a:rPr>
              <a:t>- HRANILNE SNOVI: OH, beljakovine, maščobe, vitamini, minerali, voda</a:t>
            </a:r>
            <a:endParaRPr lang="sl-SI" sz="1200" kern="1200" dirty="0" smtClean="0">
              <a:solidFill>
                <a:schemeClr val="tx1"/>
              </a:solidFill>
              <a:effectLst/>
              <a:latin typeface="+mn-lt"/>
              <a:ea typeface="+mn-ea"/>
              <a:cs typeface="+mn-cs"/>
            </a:endParaRPr>
          </a:p>
          <a:p>
            <a:r>
              <a:rPr lang="sl-SI" sz="1200" b="1" kern="1200" dirty="0" smtClean="0">
                <a:solidFill>
                  <a:schemeClr val="tx1"/>
                </a:solidFill>
                <a:effectLst/>
                <a:latin typeface="+mn-lt"/>
                <a:ea typeface="+mn-ea"/>
                <a:cs typeface="+mn-cs"/>
              </a:rPr>
              <a:t> </a:t>
            </a:r>
            <a:endParaRPr lang="sl-SI" sz="1200" kern="1200" dirty="0" smtClean="0">
              <a:solidFill>
                <a:schemeClr val="tx1"/>
              </a:solidFill>
              <a:effectLst/>
              <a:latin typeface="+mn-lt"/>
              <a:ea typeface="+mn-ea"/>
              <a:cs typeface="+mn-cs"/>
            </a:endParaRPr>
          </a:p>
          <a:p>
            <a:r>
              <a:rPr lang="sl-SI" sz="1200" b="1" kern="1200" dirty="0" smtClean="0">
                <a:solidFill>
                  <a:schemeClr val="tx1"/>
                </a:solidFill>
                <a:effectLst/>
                <a:latin typeface="+mn-lt"/>
                <a:ea typeface="+mn-ea"/>
                <a:cs typeface="+mn-cs"/>
              </a:rPr>
              <a:t>VARNOST ŽIVIL</a:t>
            </a:r>
            <a:r>
              <a:rPr lang="sl-SI" sz="1200" kern="1200" dirty="0" smtClean="0">
                <a:solidFill>
                  <a:schemeClr val="tx1"/>
                </a:solidFill>
                <a:effectLst/>
                <a:latin typeface="+mn-lt"/>
                <a:ea typeface="+mn-ea"/>
                <a:cs typeface="+mn-cs"/>
              </a:rPr>
              <a:t> je zagotovilo, da živilo ni nevarno za potrošnika</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Kdo vse</a:t>
            </a:r>
            <a:r>
              <a:rPr lang="sl-SI" sz="1200" kern="1200" baseline="0" dirty="0" smtClean="0">
                <a:solidFill>
                  <a:schemeClr val="tx1"/>
                </a:solidFill>
                <a:effectLst/>
                <a:latin typeface="+mn-lt"/>
                <a:ea typeface="+mn-ea"/>
                <a:cs typeface="+mn-cs"/>
              </a:rPr>
              <a:t> izvaja nadzor nad živili? </a:t>
            </a:r>
            <a:r>
              <a:rPr lang="sl-SI" sz="1200" b="1" kern="1200" baseline="0" dirty="0" smtClean="0">
                <a:solidFill>
                  <a:schemeClr val="tx1"/>
                </a:solidFill>
                <a:effectLst/>
                <a:latin typeface="+mn-lt"/>
                <a:ea typeface="+mn-ea"/>
                <a:cs typeface="+mn-cs"/>
              </a:rPr>
              <a:t>Sanitarna inšpekcija </a:t>
            </a:r>
            <a:r>
              <a:rPr lang="sl-SI" sz="1200" kern="1200" baseline="0" dirty="0" smtClean="0">
                <a:solidFill>
                  <a:schemeClr val="tx1"/>
                </a:solidFill>
                <a:effectLst/>
                <a:latin typeface="+mn-lt"/>
                <a:ea typeface="+mn-ea"/>
                <a:cs typeface="+mn-cs"/>
              </a:rPr>
              <a:t>ravna po ZZIZUS prav tako </a:t>
            </a:r>
            <a:r>
              <a:rPr lang="sl-SI" sz="1200" b="1" kern="1200" baseline="0" dirty="0" smtClean="0">
                <a:solidFill>
                  <a:schemeClr val="tx1"/>
                </a:solidFill>
                <a:effectLst/>
                <a:latin typeface="+mn-lt"/>
                <a:ea typeface="+mn-ea"/>
                <a:cs typeface="+mn-cs"/>
              </a:rPr>
              <a:t>proizvajalec</a:t>
            </a:r>
            <a:r>
              <a:rPr lang="sl-SI" sz="1200" kern="1200" baseline="0" dirty="0" smtClean="0">
                <a:solidFill>
                  <a:schemeClr val="tx1"/>
                </a:solidFill>
                <a:effectLst/>
                <a:latin typeface="+mn-lt"/>
                <a:ea typeface="+mn-ea"/>
                <a:cs typeface="+mn-cs"/>
              </a:rPr>
              <a:t> sam</a:t>
            </a:r>
            <a:br>
              <a:rPr lang="sl-SI" sz="1200" kern="1200" baseline="0" dirty="0" smtClean="0">
                <a:solidFill>
                  <a:schemeClr val="tx1"/>
                </a:solidFill>
                <a:effectLst/>
                <a:latin typeface="+mn-lt"/>
                <a:ea typeface="+mn-ea"/>
                <a:cs typeface="+mn-cs"/>
              </a:rPr>
            </a:br>
            <a:r>
              <a:rPr lang="sl-SI" sz="1200" kern="1200" baseline="0" dirty="0" smtClean="0">
                <a:solidFill>
                  <a:schemeClr val="tx1"/>
                </a:solidFill>
                <a:effectLst/>
                <a:latin typeface="+mn-lt"/>
                <a:ea typeface="+mn-ea"/>
                <a:cs typeface="+mn-cs"/>
              </a:rPr>
              <a:t>Nad proizvajalcem samim imamo 3 vrste inšpekcije: VETERINARSKA, ZDRAVSTVENA, TRŽNA</a:t>
            </a:r>
          </a:p>
          <a:p>
            <a:r>
              <a:rPr lang="sl-SI" sz="1200" kern="1200" baseline="0" dirty="0" smtClean="0">
                <a:solidFill>
                  <a:schemeClr val="tx1"/>
                </a:solidFill>
                <a:effectLst/>
                <a:latin typeface="+mn-lt"/>
                <a:ea typeface="+mn-ea"/>
                <a:cs typeface="+mn-cs"/>
              </a:rPr>
              <a:t>Inšpektorat za kmetijstvo nadzira kvaliteto živil</a:t>
            </a:r>
            <a:endParaRPr lang="sl-SI" sz="1200" kern="1200" dirty="0" smtClean="0">
              <a:solidFill>
                <a:schemeClr val="tx1"/>
              </a:solidFill>
              <a:effectLst/>
              <a:latin typeface="+mn-lt"/>
              <a:ea typeface="+mn-ea"/>
              <a:cs typeface="+mn-cs"/>
            </a:endParaRPr>
          </a:p>
          <a:p>
            <a:endParaRPr lang="sl-SI" dirty="0"/>
          </a:p>
        </p:txBody>
      </p:sp>
      <p:sp>
        <p:nvSpPr>
          <p:cNvPr id="4" name="Slide Number Placeholder 3"/>
          <p:cNvSpPr>
            <a:spLocks noGrp="1"/>
          </p:cNvSpPr>
          <p:nvPr>
            <p:ph type="sldNum" sz="quarter" idx="10"/>
          </p:nvPr>
        </p:nvSpPr>
        <p:spPr/>
        <p:txBody>
          <a:bodyPr/>
          <a:lstStyle/>
          <a:p>
            <a:fld id="{3526FBBD-FCC9-4BEC-9CBA-6029DBE669A8}" type="slidenum">
              <a:rPr lang="sl-SI" smtClean="0"/>
              <a:t>7</a:t>
            </a:fld>
            <a:endParaRPr lang="sl-SI"/>
          </a:p>
        </p:txBody>
      </p:sp>
    </p:spTree>
    <p:extLst>
      <p:ext uri="{BB962C8B-B14F-4D97-AF65-F5344CB8AC3E}">
        <p14:creationId xmlns:p14="http://schemas.microsoft.com/office/powerpoint/2010/main" val="208358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VARNOST: ni škodljivo za zdravje</a:t>
            </a:r>
            <a:r>
              <a:rPr lang="sl-SI" baseline="0" dirty="0" smtClean="0"/>
              <a:t> potrošnika</a:t>
            </a:r>
            <a:endParaRPr lang="sl-SI" dirty="0"/>
          </a:p>
        </p:txBody>
      </p:sp>
      <p:sp>
        <p:nvSpPr>
          <p:cNvPr id="4" name="Slide Number Placeholder 3"/>
          <p:cNvSpPr>
            <a:spLocks noGrp="1"/>
          </p:cNvSpPr>
          <p:nvPr>
            <p:ph type="sldNum" sz="quarter" idx="10"/>
          </p:nvPr>
        </p:nvSpPr>
        <p:spPr/>
        <p:txBody>
          <a:bodyPr/>
          <a:lstStyle/>
          <a:p>
            <a:fld id="{3526FBBD-FCC9-4BEC-9CBA-6029DBE669A8}" type="slidenum">
              <a:rPr lang="sl-SI" smtClean="0"/>
              <a:t>8</a:t>
            </a:fld>
            <a:endParaRPr lang="sl-SI"/>
          </a:p>
        </p:txBody>
      </p:sp>
    </p:spTree>
    <p:extLst>
      <p:ext uri="{BB962C8B-B14F-4D97-AF65-F5344CB8AC3E}">
        <p14:creationId xmlns:p14="http://schemas.microsoft.com/office/powerpoint/2010/main" val="3168860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b="1" dirty="0" smtClean="0"/>
              <a:t>Biološko onesnaženje </a:t>
            </a:r>
            <a:r>
              <a:rPr lang="sl-SI" dirty="0" smtClean="0"/>
              <a:t>je posledica hitrega razmnoževanja MO. Nanj vpliva vrsta MO in število MO v živilu</a:t>
            </a:r>
            <a:br>
              <a:rPr lang="sl-SI" dirty="0" smtClean="0"/>
            </a:br>
            <a:r>
              <a:rPr lang="sl-SI" dirty="0" smtClean="0"/>
              <a:t/>
            </a:r>
            <a:br>
              <a:rPr lang="sl-SI" dirty="0" smtClean="0"/>
            </a:br>
            <a:r>
              <a:rPr lang="sl-SI" b="1" dirty="0" smtClean="0"/>
              <a:t>Kemijsko</a:t>
            </a:r>
            <a:r>
              <a:rPr lang="sl-SI" dirty="0" smtClean="0"/>
              <a:t>:. Na kemijsko usreznost vplivajo količina in razmerje hranilnih snovi. Količina dovoljenih dodatkov. Zdravju škodljive snovi ki pridejo iz vode, zemlje, zraka pri predelavi pridejo škodljive snovi v živilo in ogrožajo zdravje ljudi. Strupi iz okolja. Čistila!</a:t>
            </a:r>
            <a:br>
              <a:rPr lang="sl-SI" dirty="0" smtClean="0"/>
            </a:br>
            <a:r>
              <a:rPr lang="sl-SI" dirty="0" smtClean="0"/>
              <a:t>MO s svojimi metaboliti spreminjajo kemijsko sestavo živil!!!</a:t>
            </a:r>
            <a:br>
              <a:rPr lang="sl-SI" dirty="0" smtClean="0"/>
            </a:br>
            <a:r>
              <a:rPr lang="sl-SI" b="1" dirty="0" smtClean="0"/>
              <a:t>Živilo, ki je oporočno po kemijski sestavi ni nujno zdravju škodljivo</a:t>
            </a:r>
            <a:br>
              <a:rPr lang="sl-SI" b="1" dirty="0" smtClean="0"/>
            </a:br>
            <a:r>
              <a:rPr lang="sl-SI" b="1" dirty="0" smtClean="0"/>
              <a:t/>
            </a:r>
            <a:br>
              <a:rPr lang="sl-SI" b="1" dirty="0" smtClean="0"/>
            </a:br>
            <a:r>
              <a:rPr lang="sl-SI" b="1" dirty="0" smtClean="0"/>
              <a:t>Fizikalno onesnaženje</a:t>
            </a:r>
            <a:r>
              <a:rPr lang="sl-SI" b="1" baseline="0" dirty="0" smtClean="0"/>
              <a:t> </a:t>
            </a:r>
            <a:r>
              <a:rPr lang="sl-SI" b="0" baseline="0" dirty="0" smtClean="0"/>
              <a:t>povzročijo razni tuji predmeti v živilu ali hrani, ki so lahko posledica slabo izvedenih postopkov pri predelavi ali pridelavi hrane</a:t>
            </a:r>
            <a:endParaRPr lang="sl-SI" b="1" dirty="0"/>
          </a:p>
        </p:txBody>
      </p:sp>
      <p:sp>
        <p:nvSpPr>
          <p:cNvPr id="4" name="Slide Number Placeholder 3"/>
          <p:cNvSpPr>
            <a:spLocks noGrp="1"/>
          </p:cNvSpPr>
          <p:nvPr>
            <p:ph type="sldNum" sz="quarter" idx="10"/>
          </p:nvPr>
        </p:nvSpPr>
        <p:spPr/>
        <p:txBody>
          <a:bodyPr/>
          <a:lstStyle/>
          <a:p>
            <a:fld id="{3526FBBD-FCC9-4BEC-9CBA-6029DBE669A8}" type="slidenum">
              <a:rPr lang="sl-SI" smtClean="0"/>
              <a:t>10</a:t>
            </a:fld>
            <a:endParaRPr lang="sl-SI"/>
          </a:p>
        </p:txBody>
      </p:sp>
    </p:spTree>
    <p:extLst>
      <p:ext uri="{BB962C8B-B14F-4D97-AF65-F5344CB8AC3E}">
        <p14:creationId xmlns:p14="http://schemas.microsoft.com/office/powerpoint/2010/main" val="2744987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Biološko: strupi bakterij, toksini, škodljive plesni</a:t>
            </a:r>
          </a:p>
          <a:p>
            <a:endParaRPr lang="sl-SI" dirty="0" smtClean="0"/>
          </a:p>
          <a:p>
            <a:r>
              <a:rPr lang="sl-SI" dirty="0" smtClean="0"/>
              <a:t>Fizikalno</a:t>
            </a:r>
            <a:r>
              <a:rPr lang="sl-SI" baseline="0" dirty="0" smtClean="0"/>
              <a:t> onesnaženje: Žuželke, delci kosti, ostanki papirja, kovinski delci, nohti, lasje, zobje</a:t>
            </a:r>
            <a:br>
              <a:rPr lang="sl-SI" baseline="0" dirty="0" smtClean="0"/>
            </a:br>
            <a:r>
              <a:rPr lang="sl-SI" baseline="0" dirty="0" smtClean="0"/>
              <a:t/>
            </a:r>
            <a:br>
              <a:rPr lang="sl-SI" baseline="0" dirty="0" smtClean="0"/>
            </a:br>
            <a:r>
              <a:rPr lang="sl-SI" baseline="0" dirty="0" smtClean="0"/>
              <a:t>Kemčni onesnaževalci: umetna gnojila, sredstva za zatiranje škodljivcev, prevelika količina aditivov, antibiotiki, hormoni,nitrozamini (nastajajo pri reakciji nitritov z organskimi spojinami in so kancerogeni!)</a:t>
            </a:r>
            <a:endParaRPr lang="sl-SI" dirty="0"/>
          </a:p>
        </p:txBody>
      </p:sp>
      <p:sp>
        <p:nvSpPr>
          <p:cNvPr id="4" name="Slide Number Placeholder 3"/>
          <p:cNvSpPr>
            <a:spLocks noGrp="1"/>
          </p:cNvSpPr>
          <p:nvPr>
            <p:ph type="sldNum" sz="quarter" idx="10"/>
          </p:nvPr>
        </p:nvSpPr>
        <p:spPr/>
        <p:txBody>
          <a:bodyPr/>
          <a:lstStyle/>
          <a:p>
            <a:fld id="{3526FBBD-FCC9-4BEC-9CBA-6029DBE669A8}" type="slidenum">
              <a:rPr lang="sl-SI" smtClean="0"/>
              <a:t>11</a:t>
            </a:fld>
            <a:endParaRPr lang="sl-SI"/>
          </a:p>
        </p:txBody>
      </p:sp>
    </p:spTree>
    <p:extLst>
      <p:ext uri="{BB962C8B-B14F-4D97-AF65-F5344CB8AC3E}">
        <p14:creationId xmlns:p14="http://schemas.microsoft.com/office/powerpoint/2010/main" val="3521348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b="0" kern="1200" dirty="0" smtClean="0">
                <a:solidFill>
                  <a:schemeClr val="tx1"/>
                </a:solidFill>
                <a:effectLst/>
                <a:latin typeface="+mn-lt"/>
                <a:ea typeface="+mn-ea"/>
                <a:cs typeface="+mn-cs"/>
              </a:rPr>
              <a:t>Nadzor nad zdravstveno neoporečnostjo in</a:t>
            </a:r>
            <a:r>
              <a:rPr lang="sl-SI" sz="1200" b="0" kern="1200" baseline="0" dirty="0" smtClean="0">
                <a:solidFill>
                  <a:schemeClr val="tx1"/>
                </a:solidFill>
                <a:effectLst/>
                <a:latin typeface="+mn-lt"/>
                <a:ea typeface="+mn-ea"/>
                <a:cs typeface="+mn-cs"/>
              </a:rPr>
              <a:t> kakovostjo živil je organiziran tako, da so vse vrste nadzora povezane v funkcionalno celoto in se med seboj dopolnjujejo.</a:t>
            </a:r>
            <a:endParaRPr lang="sl-SI" sz="1200" b="0" kern="1200" dirty="0" smtClean="0">
              <a:solidFill>
                <a:schemeClr val="tx1"/>
              </a:solidFill>
              <a:effectLst/>
              <a:latin typeface="+mn-lt"/>
              <a:ea typeface="+mn-ea"/>
              <a:cs typeface="+mn-cs"/>
            </a:endParaRPr>
          </a:p>
          <a:p>
            <a:endParaRPr lang="sl-SI" sz="1200" b="0" kern="1200" dirty="0" smtClean="0">
              <a:solidFill>
                <a:schemeClr val="tx1"/>
              </a:solidFill>
              <a:effectLst/>
              <a:latin typeface="+mn-lt"/>
              <a:ea typeface="+mn-ea"/>
              <a:cs typeface="+mn-cs"/>
            </a:endParaRPr>
          </a:p>
          <a:p>
            <a:r>
              <a:rPr lang="sl-SI" sz="1200" b="1" kern="1200" dirty="0" smtClean="0">
                <a:solidFill>
                  <a:schemeClr val="tx1"/>
                </a:solidFill>
                <a:effectLst/>
                <a:latin typeface="+mn-lt"/>
                <a:ea typeface="+mn-ea"/>
                <a:cs typeface="+mn-cs"/>
              </a:rPr>
              <a:t>Nadzor nad živili:</a:t>
            </a:r>
            <a:endParaRPr lang="sl-SI" sz="1200" kern="1200" dirty="0" smtClean="0">
              <a:solidFill>
                <a:schemeClr val="tx1"/>
              </a:solidFill>
              <a:effectLst/>
              <a:latin typeface="+mn-lt"/>
              <a:ea typeface="+mn-ea"/>
              <a:cs typeface="+mn-cs"/>
            </a:endParaRPr>
          </a:p>
          <a:p>
            <a:pPr lvl="0"/>
            <a:r>
              <a:rPr lang="sl-SI" sz="1200" kern="1200" dirty="0" smtClean="0">
                <a:solidFill>
                  <a:schemeClr val="tx1"/>
                </a:solidFill>
                <a:effectLst/>
                <a:latin typeface="+mn-lt"/>
                <a:ea typeface="+mn-ea"/>
                <a:cs typeface="+mn-cs"/>
              </a:rPr>
              <a:t>Proizvajalec (odgovoren po zakonu za zdravstveno ustreznost in kakovost živil)</a:t>
            </a:r>
            <a:endParaRPr lang="sl-SI" sz="1400" kern="1200" dirty="0" smtClean="0">
              <a:solidFill>
                <a:schemeClr val="tx1"/>
              </a:solidFill>
              <a:effectLst/>
              <a:latin typeface="+mn-lt"/>
              <a:ea typeface="+mn-ea"/>
              <a:cs typeface="+mn-cs"/>
            </a:endParaRPr>
          </a:p>
          <a:p>
            <a:pPr lvl="0"/>
            <a:r>
              <a:rPr lang="sl-SI" sz="1200" kern="1200" dirty="0" smtClean="0">
                <a:solidFill>
                  <a:schemeClr val="tx1"/>
                </a:solidFill>
                <a:effectLst/>
                <a:latin typeface="+mn-lt"/>
                <a:ea typeface="+mn-ea"/>
                <a:cs typeface="+mn-cs"/>
              </a:rPr>
              <a:t>Nadzor nad proizvajalcem imajo 3 vrste inšpekcij:</a:t>
            </a:r>
            <a:endParaRPr lang="sl-SI" sz="1400" kern="1200" dirty="0" smtClean="0">
              <a:solidFill>
                <a:schemeClr val="tx1"/>
              </a:solidFill>
              <a:effectLst/>
              <a:latin typeface="+mn-lt"/>
              <a:ea typeface="+mn-ea"/>
              <a:cs typeface="+mn-cs"/>
            </a:endParaRPr>
          </a:p>
          <a:p>
            <a:pPr lvl="1"/>
            <a:r>
              <a:rPr lang="sl-SI" sz="1200" b="1" kern="1200" dirty="0" smtClean="0">
                <a:solidFill>
                  <a:schemeClr val="tx1"/>
                </a:solidFill>
                <a:effectLst/>
                <a:latin typeface="+mn-lt"/>
                <a:ea typeface="+mn-ea"/>
                <a:cs typeface="+mn-cs"/>
              </a:rPr>
              <a:t>Veterinarska</a:t>
            </a:r>
            <a:r>
              <a:rPr lang="sl-SI" sz="1200" kern="1200" dirty="0" smtClean="0">
                <a:solidFill>
                  <a:schemeClr val="tx1"/>
                </a:solidFill>
                <a:effectLst/>
                <a:latin typeface="+mn-lt"/>
                <a:ea typeface="+mn-ea"/>
                <a:cs typeface="+mn-cs"/>
              </a:rPr>
              <a:t> (nadzor higienske oporečnosti)</a:t>
            </a:r>
            <a:endParaRPr lang="sl-SI" sz="1400" kern="1200" dirty="0" smtClean="0">
              <a:solidFill>
                <a:schemeClr val="tx1"/>
              </a:solidFill>
              <a:effectLst/>
              <a:latin typeface="+mn-lt"/>
              <a:ea typeface="+mn-ea"/>
              <a:cs typeface="+mn-cs"/>
            </a:endParaRPr>
          </a:p>
          <a:p>
            <a:pPr lvl="1"/>
            <a:r>
              <a:rPr lang="sl-SI" sz="1200" b="1" kern="1200" dirty="0" smtClean="0">
                <a:solidFill>
                  <a:schemeClr val="tx1"/>
                </a:solidFill>
                <a:effectLst/>
                <a:latin typeface="+mn-lt"/>
                <a:ea typeface="+mn-ea"/>
                <a:cs typeface="+mn-cs"/>
              </a:rPr>
              <a:t>Zdravstvena</a:t>
            </a:r>
            <a:r>
              <a:rPr lang="sl-SI" sz="1200" kern="1200" dirty="0" smtClean="0">
                <a:solidFill>
                  <a:schemeClr val="tx1"/>
                </a:solidFill>
                <a:effectLst/>
                <a:latin typeface="+mn-lt"/>
                <a:ea typeface="+mn-ea"/>
                <a:cs typeface="+mn-cs"/>
              </a:rPr>
              <a:t> (zdravstvena varnost; živila v prometu in nadzor okolja)</a:t>
            </a:r>
            <a:endParaRPr lang="sl-SI" sz="1400" kern="1200" dirty="0" smtClean="0">
              <a:solidFill>
                <a:schemeClr val="tx1"/>
              </a:solidFill>
              <a:effectLst/>
              <a:latin typeface="+mn-lt"/>
              <a:ea typeface="+mn-ea"/>
              <a:cs typeface="+mn-cs"/>
            </a:endParaRPr>
          </a:p>
          <a:p>
            <a:pPr lvl="1"/>
            <a:r>
              <a:rPr lang="sl-SI" sz="1200" b="1" kern="1200" dirty="0" smtClean="0">
                <a:solidFill>
                  <a:schemeClr val="tx1"/>
                </a:solidFill>
                <a:effectLst/>
                <a:latin typeface="+mn-lt"/>
                <a:ea typeface="+mn-ea"/>
                <a:cs typeface="+mn-cs"/>
              </a:rPr>
              <a:t>Tržna</a:t>
            </a:r>
            <a:r>
              <a:rPr lang="sl-SI" sz="1200" kern="1200" dirty="0" smtClean="0">
                <a:solidFill>
                  <a:schemeClr val="tx1"/>
                </a:solidFill>
                <a:effectLst/>
                <a:latin typeface="+mn-lt"/>
                <a:ea typeface="+mn-ea"/>
                <a:cs typeface="+mn-cs"/>
              </a:rPr>
              <a:t> (kakovost in sestavo živil ter ščiti ekonomske interese potrošnikov)</a:t>
            </a:r>
            <a:endParaRPr lang="sl-SI" sz="1400" kern="1200" dirty="0" smtClean="0">
              <a:solidFill>
                <a:schemeClr val="tx1"/>
              </a:solidFill>
              <a:effectLst/>
              <a:latin typeface="+mn-lt"/>
              <a:ea typeface="+mn-ea"/>
              <a:cs typeface="+mn-cs"/>
            </a:endParaRPr>
          </a:p>
          <a:p>
            <a:pPr lvl="1"/>
            <a:r>
              <a:rPr lang="sl-SI" sz="1200" kern="1200" dirty="0" smtClean="0">
                <a:solidFill>
                  <a:schemeClr val="tx1"/>
                </a:solidFill>
                <a:effectLst/>
                <a:latin typeface="+mn-lt"/>
                <a:ea typeface="+mn-ea"/>
                <a:cs typeface="+mn-cs"/>
              </a:rPr>
              <a:t>Inšpektorat za kmetijstvo nadzira kvaliteto živil (veterinarji, živilski tehnologi, gozdarji…) </a:t>
            </a:r>
            <a:endParaRPr lang="sl-SI" sz="1400" kern="1200" dirty="0" smtClean="0">
              <a:solidFill>
                <a:schemeClr val="tx1"/>
              </a:solidFill>
              <a:effectLst/>
              <a:latin typeface="+mn-lt"/>
              <a:ea typeface="+mn-ea"/>
              <a:cs typeface="+mn-cs"/>
            </a:endParaRPr>
          </a:p>
          <a:p>
            <a:pPr lvl="1"/>
            <a:r>
              <a:rPr lang="sl-SI" sz="1200" b="1" kern="1200" dirty="0" smtClean="0">
                <a:solidFill>
                  <a:schemeClr val="tx1"/>
                </a:solidFill>
                <a:effectLst/>
                <a:latin typeface="+mn-lt"/>
                <a:ea typeface="+mn-ea"/>
                <a:cs typeface="+mn-cs"/>
              </a:rPr>
              <a:t>Zakon za sanitarno inšpekcijo: </a:t>
            </a:r>
            <a:r>
              <a:rPr lang="sl-SI" sz="1200" kern="1200" dirty="0" smtClean="0">
                <a:solidFill>
                  <a:schemeClr val="tx1"/>
                </a:solidFill>
                <a:effectLst/>
                <a:latin typeface="+mn-lt"/>
                <a:ea typeface="+mn-ea"/>
                <a:cs typeface="+mn-cs"/>
              </a:rPr>
              <a:t>Zakon o zdravstveni ustreznosti živil in izdelkov ter snovi, ki prihajajo v stik z živili.</a:t>
            </a:r>
            <a:endParaRPr lang="sl-SI" sz="1400" kern="1200" dirty="0" smtClean="0">
              <a:solidFill>
                <a:schemeClr val="tx1"/>
              </a:solidFill>
              <a:effectLst/>
              <a:latin typeface="+mn-lt"/>
              <a:ea typeface="+mn-ea"/>
              <a:cs typeface="+mn-cs"/>
            </a:endParaRPr>
          </a:p>
          <a:p>
            <a:endParaRPr lang="sl-SI" dirty="0"/>
          </a:p>
        </p:txBody>
      </p:sp>
      <p:sp>
        <p:nvSpPr>
          <p:cNvPr id="4" name="Slide Number Placeholder 3"/>
          <p:cNvSpPr>
            <a:spLocks noGrp="1"/>
          </p:cNvSpPr>
          <p:nvPr>
            <p:ph type="sldNum" sz="quarter" idx="10"/>
          </p:nvPr>
        </p:nvSpPr>
        <p:spPr/>
        <p:txBody>
          <a:bodyPr/>
          <a:lstStyle/>
          <a:p>
            <a:fld id="{3526FBBD-FCC9-4BEC-9CBA-6029DBE669A8}" type="slidenum">
              <a:rPr lang="sl-SI" smtClean="0"/>
              <a:t>12</a:t>
            </a:fld>
            <a:endParaRPr lang="sl-SI"/>
          </a:p>
        </p:txBody>
      </p:sp>
    </p:spTree>
    <p:extLst>
      <p:ext uri="{BB962C8B-B14F-4D97-AF65-F5344CB8AC3E}">
        <p14:creationId xmlns:p14="http://schemas.microsoft.com/office/powerpoint/2010/main" val="765951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smtClean="0"/>
              <a:t>Veterinarska kontrola: </a:t>
            </a:r>
          </a:p>
          <a:p>
            <a:r>
              <a:rPr lang="sl-SI" dirty="0" smtClean="0"/>
              <a:t>Zdravstvena ustreznost živil živalskega izvora</a:t>
            </a:r>
          </a:p>
          <a:p>
            <a:r>
              <a:rPr lang="sl-SI" dirty="0" smtClean="0"/>
              <a:t>Proizvodnja živil živalskega izvora</a:t>
            </a:r>
          </a:p>
          <a:p>
            <a:r>
              <a:rPr lang="sl-SI" dirty="0" smtClean="0"/>
              <a:t>Uvoz živil ŽŽ</a:t>
            </a:r>
          </a:p>
          <a:p>
            <a:r>
              <a:rPr lang="sl-SI" dirty="0" smtClean="0"/>
              <a:t>Nepakirano meso v prometu</a:t>
            </a:r>
          </a:p>
          <a:p>
            <a:r>
              <a:rPr lang="sl-SI" dirty="0" smtClean="0"/>
              <a:t>Sveže ribe in nepakirani vodni organizmi</a:t>
            </a:r>
          </a:p>
          <a:p>
            <a:endParaRPr lang="sl-SI" dirty="0" smtClean="0"/>
          </a:p>
          <a:p>
            <a:r>
              <a:rPr lang="sl-SI" dirty="0" smtClean="0"/>
              <a:t>ZDRAVSTVENA</a:t>
            </a:r>
          </a:p>
          <a:p>
            <a:r>
              <a:rPr lang="sl-SI" dirty="0" smtClean="0"/>
              <a:t>Vsa</a:t>
            </a:r>
            <a:r>
              <a:rPr lang="sl-SI" baseline="0" dirty="0" smtClean="0"/>
              <a:t> ostala </a:t>
            </a:r>
            <a:r>
              <a:rPr lang="sl-SI" baseline="0" dirty="0" err="1" smtClean="0"/>
              <a:t>živilila</a:t>
            </a:r>
            <a:endParaRPr lang="sl-SI" baseline="0" dirty="0" smtClean="0"/>
          </a:p>
          <a:p>
            <a:r>
              <a:rPr lang="sl-SI" baseline="0" dirty="0" smtClean="0"/>
              <a:t>Uvoz živil </a:t>
            </a:r>
            <a:r>
              <a:rPr lang="sl-SI" baseline="0" smtClean="0"/>
              <a:t>neživilskega izvora</a:t>
            </a:r>
            <a:endParaRPr lang="sl-SI"/>
          </a:p>
        </p:txBody>
      </p:sp>
      <p:sp>
        <p:nvSpPr>
          <p:cNvPr id="4" name="Označba mesta številke diapozitiva 3"/>
          <p:cNvSpPr>
            <a:spLocks noGrp="1"/>
          </p:cNvSpPr>
          <p:nvPr>
            <p:ph type="sldNum" sz="quarter" idx="10"/>
          </p:nvPr>
        </p:nvSpPr>
        <p:spPr/>
        <p:txBody>
          <a:bodyPr/>
          <a:lstStyle/>
          <a:p>
            <a:fld id="{3526FBBD-FCC9-4BEC-9CBA-6029DBE669A8}" type="slidenum">
              <a:rPr lang="sl-SI" smtClean="0"/>
              <a:t>13</a:t>
            </a:fld>
            <a:endParaRPr lang="sl-SI"/>
          </a:p>
        </p:txBody>
      </p:sp>
    </p:spTree>
    <p:extLst>
      <p:ext uri="{BB962C8B-B14F-4D97-AF65-F5344CB8AC3E}">
        <p14:creationId xmlns:p14="http://schemas.microsoft.com/office/powerpoint/2010/main" val="2207342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7F6CEB2-1A1D-40C2-90FD-1E06CC6AB1A2}" type="datetimeFigureOut">
              <a:rPr lang="sl-SI" smtClean="0"/>
              <a:pPr/>
              <a:t>12. 09. 2017</a:t>
            </a:fld>
            <a:endParaRPr lang="sl-SI"/>
          </a:p>
        </p:txBody>
      </p:sp>
      <p:sp>
        <p:nvSpPr>
          <p:cNvPr id="17" name="Footer Placeholder 16"/>
          <p:cNvSpPr>
            <a:spLocks noGrp="1"/>
          </p:cNvSpPr>
          <p:nvPr>
            <p:ph type="ftr" sz="quarter" idx="11"/>
          </p:nvPr>
        </p:nvSpPr>
        <p:spPr>
          <a:xfrm>
            <a:off x="5410200" y="4205288"/>
            <a:ext cx="1295400" cy="457200"/>
          </a:xfrm>
        </p:spPr>
        <p:txBody>
          <a:bodyPr/>
          <a:lstStyle/>
          <a:p>
            <a:endParaRPr lang="sl-SI"/>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09A3037-1A46-4F79-9302-C6A91FA8F2AA}" type="slidenum">
              <a:rPr lang="sl-SI" smtClean="0"/>
              <a:pPr/>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F6CEB2-1A1D-40C2-90FD-1E06CC6AB1A2}" type="datetimeFigureOut">
              <a:rPr lang="sl-SI" smtClean="0"/>
              <a:pPr/>
              <a:t>12. 09. 2017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09A3037-1A46-4F79-9302-C6A91FA8F2AA}"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F6CEB2-1A1D-40C2-90FD-1E06CC6AB1A2}" type="datetimeFigureOut">
              <a:rPr lang="sl-SI" smtClean="0"/>
              <a:pPr/>
              <a:t>12. 09. 2017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09A3037-1A46-4F79-9302-C6A91FA8F2AA}"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F6CEB2-1A1D-40C2-90FD-1E06CC6AB1A2}" type="datetimeFigureOut">
              <a:rPr lang="sl-SI" smtClean="0"/>
              <a:pPr/>
              <a:t>12. 09. 2017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09A3037-1A46-4F79-9302-C6A91FA8F2AA}"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7F6CEB2-1A1D-40C2-90FD-1E06CC6AB1A2}" type="datetimeFigureOut">
              <a:rPr lang="sl-SI" smtClean="0"/>
              <a:pPr/>
              <a:t>12. 09. 2017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09A3037-1A46-4F79-9302-C6A91FA8F2AA}" type="slidenum">
              <a:rPr lang="sl-SI" smtClean="0"/>
              <a:pPr/>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F6CEB2-1A1D-40C2-90FD-1E06CC6AB1A2}" type="datetimeFigureOut">
              <a:rPr lang="sl-SI" smtClean="0"/>
              <a:pPr/>
              <a:t>12. 09. 2017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09A3037-1A46-4F79-9302-C6A91FA8F2AA}"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7F6CEB2-1A1D-40C2-90FD-1E06CC6AB1A2}" type="datetimeFigureOut">
              <a:rPr lang="sl-SI" smtClean="0"/>
              <a:pPr/>
              <a:t>12. 09. 2017</a:t>
            </a:fld>
            <a:endParaRPr lang="sl-SI"/>
          </a:p>
        </p:txBody>
      </p:sp>
      <p:sp>
        <p:nvSpPr>
          <p:cNvPr id="27" name="Slide Number Placeholder 26"/>
          <p:cNvSpPr>
            <a:spLocks noGrp="1"/>
          </p:cNvSpPr>
          <p:nvPr>
            <p:ph type="sldNum" sz="quarter" idx="11"/>
          </p:nvPr>
        </p:nvSpPr>
        <p:spPr/>
        <p:txBody>
          <a:bodyPr rtlCol="0"/>
          <a:lstStyle/>
          <a:p>
            <a:fld id="{909A3037-1A46-4F79-9302-C6A91FA8F2AA}" type="slidenum">
              <a:rPr lang="sl-SI" smtClean="0"/>
              <a:pPr/>
              <a:t>‹#›</a:t>
            </a:fld>
            <a:endParaRPr lang="sl-SI"/>
          </a:p>
        </p:txBody>
      </p:sp>
      <p:sp>
        <p:nvSpPr>
          <p:cNvPr id="28" name="Footer Placeholder 27"/>
          <p:cNvSpPr>
            <a:spLocks noGrp="1"/>
          </p:cNvSpPr>
          <p:nvPr>
            <p:ph type="ftr" sz="quarter" idx="12"/>
          </p:nvPr>
        </p:nvSpPr>
        <p:spPr/>
        <p:txBody>
          <a:bodyPr rtlCol="0"/>
          <a:lstStyle/>
          <a:p>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7F6CEB2-1A1D-40C2-90FD-1E06CC6AB1A2}" type="datetimeFigureOut">
              <a:rPr lang="sl-SI" smtClean="0"/>
              <a:pPr/>
              <a:t>12. 09. 2017</a:t>
            </a:fld>
            <a:endParaRPr lang="sl-SI"/>
          </a:p>
        </p:txBody>
      </p:sp>
      <p:sp>
        <p:nvSpPr>
          <p:cNvPr id="4" name="Footer Placeholder 3"/>
          <p:cNvSpPr>
            <a:spLocks noGrp="1"/>
          </p:cNvSpPr>
          <p:nvPr>
            <p:ph type="ftr" sz="quarter" idx="11"/>
          </p:nvPr>
        </p:nvSpPr>
        <p:spPr>
          <a:xfrm>
            <a:off x="5257800" y="612648"/>
            <a:ext cx="1325880" cy="457200"/>
          </a:xfrm>
        </p:spPr>
        <p:txBody>
          <a:bodyPr/>
          <a:lstStyle/>
          <a:p>
            <a:endParaRPr lang="sl-SI"/>
          </a:p>
        </p:txBody>
      </p:sp>
      <p:sp>
        <p:nvSpPr>
          <p:cNvPr id="5" name="Slide Number Placeholder 4"/>
          <p:cNvSpPr>
            <a:spLocks noGrp="1"/>
          </p:cNvSpPr>
          <p:nvPr>
            <p:ph type="sldNum" sz="quarter" idx="12"/>
          </p:nvPr>
        </p:nvSpPr>
        <p:spPr>
          <a:xfrm>
            <a:off x="8174736" y="2272"/>
            <a:ext cx="762000" cy="365760"/>
          </a:xfrm>
        </p:spPr>
        <p:txBody>
          <a:bodyPr/>
          <a:lstStyle/>
          <a:p>
            <a:fld id="{909A3037-1A46-4F79-9302-C6A91FA8F2AA}"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6CEB2-1A1D-40C2-90FD-1E06CC6AB1A2}" type="datetimeFigureOut">
              <a:rPr lang="sl-SI" smtClean="0"/>
              <a:pPr/>
              <a:t>12. 09. 2017</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909A3037-1A46-4F79-9302-C6A91FA8F2AA}"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F6CEB2-1A1D-40C2-90FD-1E06CC6AB1A2}" type="datetimeFigureOut">
              <a:rPr lang="sl-SI" smtClean="0"/>
              <a:pPr/>
              <a:t>12. 09. 2017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09A3037-1A46-4F79-9302-C6A91FA8F2AA}" type="slidenum">
              <a:rPr lang="sl-SI" smtClean="0"/>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7F6CEB2-1A1D-40C2-90FD-1E06CC6AB1A2}" type="datetimeFigureOut">
              <a:rPr lang="sl-SI" smtClean="0"/>
              <a:pPr/>
              <a:t>12. 09. 2017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09A3037-1A46-4F79-9302-C6A91FA8F2AA}" type="slidenum">
              <a:rPr lang="sl-SI" smtClean="0"/>
              <a:pPr/>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7F6CEB2-1A1D-40C2-90FD-1E06CC6AB1A2}" type="datetimeFigureOut">
              <a:rPr lang="sl-SI" smtClean="0"/>
              <a:pPr/>
              <a:t>12. 09. 2017</a:t>
            </a:fld>
            <a:endParaRPr lang="sl-SI"/>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sl-SI"/>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09A3037-1A46-4F79-9302-C6A91FA8F2AA}"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l-SI" dirty="0" smtClean="0"/>
              <a:t>ZDRAVSTVENA USTREZNOST ŽIVIL</a:t>
            </a:r>
            <a:endParaRPr lang="sl-SI" dirty="0"/>
          </a:p>
        </p:txBody>
      </p:sp>
      <p:sp>
        <p:nvSpPr>
          <p:cNvPr id="3" name="Subtitle 2"/>
          <p:cNvSpPr>
            <a:spLocks noGrp="1"/>
          </p:cNvSpPr>
          <p:nvPr>
            <p:ph type="subTitle" idx="1"/>
          </p:nvPr>
        </p:nvSpPr>
        <p:spPr/>
        <p:txBody>
          <a:bodyPr>
            <a:normAutofit lnSpcReduction="10000"/>
          </a:bodyPr>
          <a:lstStyle/>
          <a:p>
            <a:r>
              <a:rPr lang="sl-SI" dirty="0" smtClean="0">
                <a:solidFill>
                  <a:schemeClr val="accent1">
                    <a:lumMod val="50000"/>
                  </a:schemeClr>
                </a:solidFill>
              </a:rPr>
              <a:t> - UREJA </a:t>
            </a:r>
            <a:r>
              <a:rPr lang="sl-SI" b="1" dirty="0" smtClean="0">
                <a:solidFill>
                  <a:schemeClr val="tx2">
                    <a:lumMod val="50000"/>
                  </a:schemeClr>
                </a:solidFill>
              </a:rPr>
              <a:t>ZAKON</a:t>
            </a:r>
            <a:r>
              <a:rPr lang="sl-SI" dirty="0" smtClean="0">
                <a:solidFill>
                  <a:schemeClr val="accent1">
                    <a:lumMod val="50000"/>
                  </a:schemeClr>
                </a:solidFill>
              </a:rPr>
              <a:t> O ZDRAVSTVENI USTREZNOSTI ŽIVIL IN IZDELKOV, TER SNOVI, KI PRIHAJAJO V STIK Z ŽIVILI</a:t>
            </a:r>
            <a:endParaRPr lang="sl-SI" dirty="0">
              <a:solidFill>
                <a:schemeClr val="accent1">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052736"/>
            <a:ext cx="8363272" cy="5521800"/>
          </a:xfrm>
        </p:spPr>
        <p:txBody>
          <a:bodyPr/>
          <a:lstStyle/>
          <a:p>
            <a:r>
              <a:rPr lang="sl-SI" dirty="0" smtClean="0"/>
              <a:t>MIKROBIOLOŠKO USTREZNO</a:t>
            </a:r>
          </a:p>
          <a:p>
            <a:endParaRPr lang="sl-SI" dirty="0"/>
          </a:p>
          <a:p>
            <a:r>
              <a:rPr lang="sl-SI" dirty="0" smtClean="0"/>
              <a:t>KEMIJSKO USTREZNO</a:t>
            </a:r>
          </a:p>
          <a:p>
            <a:endParaRPr lang="sl-SI" dirty="0"/>
          </a:p>
          <a:p>
            <a:r>
              <a:rPr lang="sl-SI" dirty="0" smtClean="0"/>
              <a:t>FIZIKALNO USTREZNO</a:t>
            </a:r>
            <a:endParaRPr lang="sl-SI" dirty="0"/>
          </a:p>
        </p:txBody>
      </p:sp>
    </p:spTree>
    <p:extLst>
      <p:ext uri="{BB962C8B-B14F-4D97-AF65-F5344CB8AC3E}">
        <p14:creationId xmlns:p14="http://schemas.microsoft.com/office/powerpoint/2010/main" val="1345479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l-SI"/>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536" y="1052736"/>
            <a:ext cx="8225328"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6" y="5157192"/>
            <a:ext cx="28575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descr="Rezultat iskanja slik za Physical Contaminati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5001724"/>
            <a:ext cx="2847028" cy="175566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2351909"/>
            <a:ext cx="2160240" cy="1540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5183" y="2215602"/>
            <a:ext cx="2823741" cy="1813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9570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9916"/>
          </a:xfrm>
        </p:spPr>
        <p:txBody>
          <a:bodyPr>
            <a:normAutofit/>
          </a:bodyPr>
          <a:lstStyle/>
          <a:p>
            <a:r>
              <a:rPr lang="sl-SI" dirty="0" smtClean="0"/>
              <a:t>NADZOR NAD ŽIVILI IN IZDELKI TER SNOVMI, KI PRIHAJAJO V STIK Z ŽIVILI</a:t>
            </a:r>
            <a:endParaRPr lang="sl-SI" dirty="0"/>
          </a:p>
        </p:txBody>
      </p:sp>
      <p:sp>
        <p:nvSpPr>
          <p:cNvPr id="3" name="Content Placeholder 2"/>
          <p:cNvSpPr>
            <a:spLocks noGrp="1"/>
          </p:cNvSpPr>
          <p:nvPr>
            <p:ph idx="1"/>
          </p:nvPr>
        </p:nvSpPr>
        <p:spPr>
          <a:xfrm>
            <a:off x="457200" y="2571744"/>
            <a:ext cx="8229600" cy="3554419"/>
          </a:xfrm>
        </p:spPr>
        <p:txBody>
          <a:bodyPr/>
          <a:lstStyle/>
          <a:p>
            <a:pPr>
              <a:buNone/>
            </a:pPr>
            <a:r>
              <a:rPr lang="sl-SI" dirty="0" smtClean="0"/>
              <a:t>VRSTE NADZORA:</a:t>
            </a:r>
          </a:p>
          <a:p>
            <a:pPr>
              <a:buNone/>
            </a:pPr>
            <a:endParaRPr lang="sl-SI" dirty="0" smtClean="0"/>
          </a:p>
          <a:p>
            <a:pPr>
              <a:buFontTx/>
              <a:buChar char="-"/>
            </a:pPr>
            <a:r>
              <a:rPr lang="sl-SI" dirty="0" smtClean="0"/>
              <a:t>Notranji nadzor (izvajajo proizvajalci)</a:t>
            </a:r>
          </a:p>
          <a:p>
            <a:pPr>
              <a:buFontTx/>
              <a:buChar char="-"/>
            </a:pPr>
            <a:r>
              <a:rPr lang="sl-SI" dirty="0" smtClean="0"/>
              <a:t>Uradni zdravstveni nadzor (izvajajo zdravstveni in veterinarski inšpektorji, strokovna podpora so javni zavodi)</a:t>
            </a:r>
            <a:endParaRPr lang="sl-SI"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lnSpcReduction="10000"/>
          </a:bodyPr>
          <a:lstStyle/>
          <a:p>
            <a:pPr lvl="1"/>
            <a:r>
              <a:rPr lang="sl-SI" sz="2800" b="1" dirty="0">
                <a:solidFill>
                  <a:schemeClr val="tx1"/>
                </a:solidFill>
              </a:rPr>
              <a:t>Veterinarska</a:t>
            </a:r>
            <a:r>
              <a:rPr lang="sl-SI" sz="2800" dirty="0">
                <a:solidFill>
                  <a:schemeClr val="tx1"/>
                </a:solidFill>
              </a:rPr>
              <a:t> (nadzor higienske oporečnosti)</a:t>
            </a:r>
            <a:endParaRPr lang="sl-SI" sz="3200" dirty="0">
              <a:solidFill>
                <a:schemeClr val="tx1"/>
              </a:solidFill>
            </a:endParaRPr>
          </a:p>
          <a:p>
            <a:pPr lvl="1"/>
            <a:r>
              <a:rPr lang="sl-SI" sz="2800" b="1" dirty="0">
                <a:solidFill>
                  <a:schemeClr val="tx1"/>
                </a:solidFill>
              </a:rPr>
              <a:t>Zdravstvena</a:t>
            </a:r>
            <a:r>
              <a:rPr lang="sl-SI" sz="2800" dirty="0">
                <a:solidFill>
                  <a:schemeClr val="tx1"/>
                </a:solidFill>
              </a:rPr>
              <a:t> (zdravstvena varnost; živila v prometu in nadzor okolja)</a:t>
            </a:r>
            <a:endParaRPr lang="sl-SI" sz="3200" dirty="0">
              <a:solidFill>
                <a:schemeClr val="tx1"/>
              </a:solidFill>
            </a:endParaRPr>
          </a:p>
          <a:p>
            <a:pPr lvl="1"/>
            <a:r>
              <a:rPr lang="sl-SI" sz="2800" b="1" dirty="0">
                <a:solidFill>
                  <a:schemeClr val="tx1"/>
                </a:solidFill>
              </a:rPr>
              <a:t>Tržna</a:t>
            </a:r>
            <a:r>
              <a:rPr lang="sl-SI" sz="2800" dirty="0">
                <a:solidFill>
                  <a:schemeClr val="tx1"/>
                </a:solidFill>
              </a:rPr>
              <a:t> (kakovost in sestavo živil ter ščiti ekonomske interese potrošnikov)</a:t>
            </a:r>
            <a:endParaRPr lang="sl-SI" sz="3200" dirty="0">
              <a:solidFill>
                <a:schemeClr val="tx1"/>
              </a:solidFill>
            </a:endParaRPr>
          </a:p>
          <a:p>
            <a:pPr lvl="1"/>
            <a:r>
              <a:rPr lang="sl-SI" sz="2800" dirty="0">
                <a:solidFill>
                  <a:schemeClr val="tx1"/>
                </a:solidFill>
              </a:rPr>
              <a:t>Inšpektorat za kmetijstvo nadzira kvaliteto živil (veterinarji, živilski tehnologi, gozdarji…) </a:t>
            </a:r>
            <a:endParaRPr lang="sl-SI" sz="3200" dirty="0">
              <a:solidFill>
                <a:schemeClr val="tx1"/>
              </a:solidFill>
            </a:endParaRPr>
          </a:p>
          <a:p>
            <a:pPr lvl="1"/>
            <a:r>
              <a:rPr lang="sl-SI" sz="2800" b="1" dirty="0">
                <a:solidFill>
                  <a:schemeClr val="tx1"/>
                </a:solidFill>
              </a:rPr>
              <a:t>Zakon za sanitarno inšpekcijo: </a:t>
            </a:r>
            <a:r>
              <a:rPr lang="sl-SI" sz="2800" dirty="0">
                <a:solidFill>
                  <a:schemeClr val="tx1"/>
                </a:solidFill>
              </a:rPr>
              <a:t>Zakon o zdravstveni ustreznosti živil in izdelkov ter snovi, ki prihajajo v stik z živili.</a:t>
            </a:r>
            <a:endParaRPr lang="sl-SI" sz="3200" dirty="0">
              <a:solidFill>
                <a:schemeClr val="tx1"/>
              </a:solidFill>
            </a:endParaRPr>
          </a:p>
          <a:p>
            <a:endParaRPr lang="sl-SI" dirty="0"/>
          </a:p>
        </p:txBody>
      </p:sp>
    </p:spTree>
    <p:extLst>
      <p:ext uri="{BB962C8B-B14F-4D97-AF65-F5344CB8AC3E}">
        <p14:creationId xmlns:p14="http://schemas.microsoft.com/office/powerpoint/2010/main" val="899468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IZVAJANJE NADZORA</a:t>
            </a:r>
            <a:endParaRPr lang="sl-SI" dirty="0"/>
          </a:p>
        </p:txBody>
      </p:sp>
      <p:sp>
        <p:nvSpPr>
          <p:cNvPr id="3" name="Content Placeholder 2"/>
          <p:cNvSpPr>
            <a:spLocks noGrp="1"/>
          </p:cNvSpPr>
          <p:nvPr>
            <p:ph idx="1"/>
          </p:nvPr>
        </p:nvSpPr>
        <p:spPr/>
        <p:txBody>
          <a:bodyPr>
            <a:normAutofit/>
          </a:bodyPr>
          <a:lstStyle/>
          <a:p>
            <a:r>
              <a:rPr lang="sl-SI" dirty="0" smtClean="0"/>
              <a:t>Ustrezni higienski in zdravstveno tehnični pogoji za proizvodnjo živil,...</a:t>
            </a:r>
          </a:p>
          <a:p>
            <a:r>
              <a:rPr lang="sl-SI" dirty="0" smtClean="0"/>
              <a:t>Zdravstvena ustreznost živil, pitne vode,... v vseh fazah proizvodnje in prometa</a:t>
            </a:r>
          </a:p>
          <a:p>
            <a:r>
              <a:rPr lang="sl-SI" dirty="0" smtClean="0"/>
              <a:t>Ustrezno higiensko stanje prostorov, opreme, naprav,...</a:t>
            </a:r>
          </a:p>
          <a:p>
            <a:r>
              <a:rPr lang="sl-SI" dirty="0" smtClean="0"/>
              <a:t>Osebne higiene oseb, ki delajo z živili</a:t>
            </a:r>
          </a:p>
          <a:p>
            <a:r>
              <a:rPr lang="sl-SI" dirty="0" smtClean="0"/>
              <a:t>Strokovne usposobljenosti oseb</a:t>
            </a:r>
          </a:p>
          <a:p>
            <a:r>
              <a:rPr lang="sl-SI" dirty="0" smtClean="0"/>
              <a:t>Izvajanje HACCP sistema  v notranjem nadzoru</a:t>
            </a:r>
            <a:endParaRPr lang="sl-SI"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Metode nadzora</a:t>
            </a:r>
            <a:endParaRPr lang="sl-SI" dirty="0"/>
          </a:p>
        </p:txBody>
      </p:sp>
      <p:sp>
        <p:nvSpPr>
          <p:cNvPr id="3" name="Content Placeholder 2"/>
          <p:cNvSpPr>
            <a:spLocks noGrp="1"/>
          </p:cNvSpPr>
          <p:nvPr>
            <p:ph idx="1"/>
          </p:nvPr>
        </p:nvSpPr>
        <p:spPr/>
        <p:txBody>
          <a:bodyPr/>
          <a:lstStyle/>
          <a:p>
            <a:r>
              <a:rPr lang="sl-SI" dirty="0" smtClean="0"/>
              <a:t>Senzorične analize </a:t>
            </a:r>
          </a:p>
          <a:p>
            <a:r>
              <a:rPr lang="sl-SI" dirty="0" smtClean="0"/>
              <a:t>Mikrobiološke analize</a:t>
            </a:r>
          </a:p>
          <a:p>
            <a:r>
              <a:rPr lang="sl-SI" dirty="0" smtClean="0"/>
              <a:t>Kemijske analize</a:t>
            </a:r>
          </a:p>
          <a:p>
            <a:r>
              <a:rPr lang="sl-SI" dirty="0" smtClean="0"/>
              <a:t>Fizikalno- kemijske analize</a:t>
            </a:r>
          </a:p>
          <a:p>
            <a:r>
              <a:rPr lang="sl-SI" dirty="0" smtClean="0"/>
              <a:t>Histološke preiskave</a:t>
            </a:r>
          </a:p>
          <a:p>
            <a:r>
              <a:rPr lang="sl-SI" dirty="0" smtClean="0"/>
              <a:t>Toksikološke analize</a:t>
            </a:r>
            <a:endParaRPr lang="sl-SI"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smtClean="0"/>
              <a:t>Mikrobiološka analiza </a:t>
            </a:r>
            <a:r>
              <a:rPr lang="sl-SI" sz="3600" dirty="0" smtClean="0"/>
              <a:t>(knjiga str. 160)</a:t>
            </a:r>
            <a:endParaRPr lang="sl-SI" sz="3600" dirty="0"/>
          </a:p>
        </p:txBody>
      </p:sp>
      <p:sp>
        <p:nvSpPr>
          <p:cNvPr id="3" name="Content Placeholder 2"/>
          <p:cNvSpPr>
            <a:spLocks noGrp="1"/>
          </p:cNvSpPr>
          <p:nvPr>
            <p:ph idx="1"/>
          </p:nvPr>
        </p:nvSpPr>
        <p:spPr/>
        <p:txBody>
          <a:bodyPr/>
          <a:lstStyle/>
          <a:p>
            <a:r>
              <a:rPr lang="sl-SI" dirty="0" smtClean="0"/>
              <a:t>Priprava vzorcev</a:t>
            </a:r>
          </a:p>
          <a:p>
            <a:r>
              <a:rPr lang="sl-SI" dirty="0" smtClean="0"/>
              <a:t>Izbor primerne hranilne podlage (skripta LAV)</a:t>
            </a:r>
          </a:p>
          <a:p>
            <a:r>
              <a:rPr lang="sl-SI" dirty="0" smtClean="0"/>
              <a:t>Nacepljanje vzorca na hranilno podlago</a:t>
            </a:r>
          </a:p>
          <a:p>
            <a:r>
              <a:rPr lang="sl-SI" dirty="0" smtClean="0"/>
              <a:t>Inkubacija</a:t>
            </a:r>
          </a:p>
          <a:p>
            <a:r>
              <a:rPr lang="sl-SI" dirty="0" smtClean="0"/>
              <a:t>Pridobivanje čistih kultur</a:t>
            </a:r>
          </a:p>
          <a:p>
            <a:r>
              <a:rPr lang="sl-SI" dirty="0" smtClean="0"/>
              <a:t>Izolacija in ponovno precepljanje</a:t>
            </a:r>
          </a:p>
          <a:p>
            <a:r>
              <a:rPr lang="sl-SI" dirty="0" smtClean="0"/>
              <a:t>Analiza čistih kultur</a:t>
            </a:r>
            <a:endParaRPr lang="sl-SI"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Analiza čistih kultur</a:t>
            </a:r>
            <a:endParaRPr lang="sl-SI" dirty="0"/>
          </a:p>
        </p:txBody>
      </p:sp>
      <p:sp>
        <p:nvSpPr>
          <p:cNvPr id="3" name="Content Placeholder 2"/>
          <p:cNvSpPr>
            <a:spLocks noGrp="1"/>
          </p:cNvSpPr>
          <p:nvPr>
            <p:ph idx="1"/>
          </p:nvPr>
        </p:nvSpPr>
        <p:spPr/>
        <p:txBody>
          <a:bodyPr>
            <a:normAutofit/>
          </a:bodyPr>
          <a:lstStyle/>
          <a:p>
            <a:r>
              <a:rPr lang="sl-SI" dirty="0" smtClean="0"/>
              <a:t>Mikroskopiranje (oblika, sposobnost barvanja, prisotnost spor, kapsul)</a:t>
            </a:r>
          </a:p>
          <a:p>
            <a:r>
              <a:rPr lang="sl-SI" dirty="0" smtClean="0"/>
              <a:t>Določanje pogojev za razmnoževanje (potreba po kisiku, optimalna temperatura, optimalen pH)</a:t>
            </a:r>
          </a:p>
          <a:p>
            <a:r>
              <a:rPr lang="sl-SI" dirty="0" smtClean="0"/>
              <a:t>Lastnosti kolonij (oblika, tvorba pigmenta)</a:t>
            </a:r>
          </a:p>
          <a:p>
            <a:r>
              <a:rPr lang="sl-SI" dirty="0" smtClean="0"/>
              <a:t>Biokemijske lastnosti (sposobnost fermentacije OH, sposobnost raztapljanja želatine, dokazovanje aktivnosti encimov,...)</a:t>
            </a:r>
            <a:endParaRPr lang="sl-SI"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Metode štetja mikroorganizmov</a:t>
            </a:r>
            <a:endParaRPr lang="sl-SI" dirty="0"/>
          </a:p>
        </p:txBody>
      </p:sp>
      <p:sp>
        <p:nvSpPr>
          <p:cNvPr id="3" name="Content Placeholder 2"/>
          <p:cNvSpPr>
            <a:spLocks noGrp="1"/>
          </p:cNvSpPr>
          <p:nvPr>
            <p:ph idx="1"/>
          </p:nvPr>
        </p:nvSpPr>
        <p:spPr/>
        <p:txBody>
          <a:bodyPr/>
          <a:lstStyle/>
          <a:p>
            <a:r>
              <a:rPr lang="sl-SI" dirty="0" smtClean="0"/>
              <a:t>Štetje na ploščah (razredčitev), membranska filtracija (voda, bistre tekočine)</a:t>
            </a:r>
          </a:p>
          <a:p>
            <a:r>
              <a:rPr lang="sl-SI" dirty="0" smtClean="0"/>
              <a:t>Direktno štetje pod mikroskopom (razredčitev)</a:t>
            </a:r>
          </a:p>
          <a:p>
            <a:r>
              <a:rPr lang="sl-SI" dirty="0" smtClean="0"/>
              <a:t>Merjenje motnosti (ni natančna metoda)</a:t>
            </a:r>
          </a:p>
          <a:p>
            <a:r>
              <a:rPr lang="sl-SI" dirty="0" smtClean="0"/>
              <a:t>Spremljanje metabolne aktivnosti (ni natančna metoda)</a:t>
            </a:r>
          </a:p>
          <a:p>
            <a:r>
              <a:rPr lang="sl-SI" dirty="0" smtClean="0"/>
              <a:t>Masa suhe </a:t>
            </a:r>
            <a:r>
              <a:rPr lang="sl-SI" smtClean="0"/>
              <a:t>snovi (ni natančna metoda)</a:t>
            </a:r>
            <a:endParaRPr lang="sl-SI" dirty="0" smtClean="0"/>
          </a:p>
          <a:p>
            <a:pPr>
              <a:buNone/>
            </a:pPr>
            <a:endParaRPr lang="sl-SI" dirty="0" smtClean="0"/>
          </a:p>
          <a:p>
            <a:endParaRPr lang="sl-SI" dirty="0" smtClean="0"/>
          </a:p>
          <a:p>
            <a:endParaRPr lang="sl-S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ZZUZIS, </a:t>
            </a:r>
            <a:r>
              <a:rPr lang="sl-SI" sz="2800" dirty="0" smtClean="0"/>
              <a:t>Ur.l.RS, št. 52/2000</a:t>
            </a:r>
            <a:endParaRPr lang="sl-SI" sz="2800" dirty="0"/>
          </a:p>
        </p:txBody>
      </p:sp>
      <p:sp>
        <p:nvSpPr>
          <p:cNvPr id="3" name="Content Placeholder 2"/>
          <p:cNvSpPr>
            <a:spLocks noGrp="1"/>
          </p:cNvSpPr>
          <p:nvPr>
            <p:ph idx="1"/>
          </p:nvPr>
        </p:nvSpPr>
        <p:spPr/>
        <p:txBody>
          <a:bodyPr>
            <a:normAutofit fontScale="92500" lnSpcReduction="10000"/>
          </a:bodyPr>
          <a:lstStyle/>
          <a:p>
            <a:r>
              <a:rPr lang="sl-SI" sz="4000" dirty="0" smtClean="0"/>
              <a:t>Določa pogoje, ki jih morajo izpolnjevati živila, aditivi, izdelki in snovi, ki prihajajo v stik z živili</a:t>
            </a:r>
          </a:p>
          <a:p>
            <a:pPr>
              <a:buNone/>
            </a:pPr>
            <a:endParaRPr lang="sl-SI" sz="4000" dirty="0" smtClean="0"/>
          </a:p>
          <a:p>
            <a:r>
              <a:rPr lang="sl-SI" sz="4000" dirty="0" smtClean="0"/>
              <a:t>Ureja zdravstveni nadzor nad proizvodnjo in prometom živil, aditivov, izdelkov in snovmi, ki prihajajo v stik z živili</a:t>
            </a:r>
          </a:p>
          <a:p>
            <a:endParaRPr lang="sl-SI" dirty="0" smtClean="0"/>
          </a:p>
          <a:p>
            <a:endParaRPr lang="sl-SI" dirty="0" smtClean="0"/>
          </a:p>
          <a:p>
            <a:endParaRPr lang="sl-SI"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smtClean="0"/>
              <a:t>NAMEN ZAKONA o zdravstveni ustreznosti ...</a:t>
            </a:r>
            <a:endParaRPr lang="sl-SI" dirty="0"/>
          </a:p>
        </p:txBody>
      </p:sp>
      <p:sp>
        <p:nvSpPr>
          <p:cNvPr id="3" name="Content Placeholder 2"/>
          <p:cNvSpPr>
            <a:spLocks noGrp="1"/>
          </p:cNvSpPr>
          <p:nvPr>
            <p:ph idx="1"/>
          </p:nvPr>
        </p:nvSpPr>
        <p:spPr/>
        <p:txBody>
          <a:bodyPr/>
          <a:lstStyle/>
          <a:p>
            <a:r>
              <a:rPr lang="sl-SI" dirty="0" smtClean="0"/>
              <a:t>varovanje zdravja ljudi</a:t>
            </a:r>
          </a:p>
          <a:p>
            <a:r>
              <a:rPr lang="sl-SI" dirty="0" smtClean="0"/>
              <a:t>ščititi interese potrošnika</a:t>
            </a:r>
          </a:p>
          <a:p>
            <a:r>
              <a:rPr lang="sl-SI" dirty="0" smtClean="0"/>
              <a:t>Omogočanje nemotenega prometa na trgu </a:t>
            </a:r>
          </a:p>
          <a:p>
            <a:r>
              <a:rPr lang="sl-SI" dirty="0" smtClean="0"/>
              <a:t>Spremljanje (monitoring) zdravstvene ustreznosti živil in izdelkov ter snovi, ki prihajajo v stik z živili</a:t>
            </a:r>
          </a:p>
          <a:p>
            <a:endParaRPr lang="sl-S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a:t>Ž</a:t>
            </a:r>
            <a:r>
              <a:rPr lang="sl-SI" dirty="0" smtClean="0"/>
              <a:t>ivila, aditivi, izdelki in snovi, ki prihajajo v stik z živili</a:t>
            </a:r>
            <a:endParaRPr lang="sl-SI" dirty="0"/>
          </a:p>
        </p:txBody>
      </p:sp>
      <p:sp>
        <p:nvSpPr>
          <p:cNvPr id="3" name="Content Placeholder 2"/>
          <p:cNvSpPr>
            <a:spLocks noGrp="1"/>
          </p:cNvSpPr>
          <p:nvPr>
            <p:ph idx="1"/>
          </p:nvPr>
        </p:nvSpPr>
        <p:spPr/>
        <p:txBody>
          <a:bodyPr>
            <a:normAutofit/>
          </a:bodyPr>
          <a:lstStyle/>
          <a:p>
            <a:r>
              <a:rPr lang="sl-SI" b="1" dirty="0" smtClean="0"/>
              <a:t>Živila </a:t>
            </a:r>
            <a:r>
              <a:rPr lang="sl-SI" dirty="0" smtClean="0"/>
              <a:t>– vse kar ljudje uporabljajo za prehranske namene (v nepredelani, polpredelani in predelani obliki), vključno s pitno vodo</a:t>
            </a:r>
          </a:p>
          <a:p>
            <a:r>
              <a:rPr lang="sl-SI" b="1" dirty="0" smtClean="0"/>
              <a:t>Nova  živila </a:t>
            </a:r>
            <a:r>
              <a:rPr lang="sl-SI" dirty="0" smtClean="0"/>
              <a:t>– živila in njihove sestavine, ki so proizvedene s pomočjo biotehnoloških postopkov (gensko spremenjena živila) ali pridobljena iz živil oziroma živali, ki še niso uporabljale za prehrano ljudi</a:t>
            </a:r>
            <a:endParaRPr lang="sl-S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42938"/>
            <a:ext cx="8229600" cy="5483225"/>
          </a:xfrm>
        </p:spPr>
        <p:txBody>
          <a:bodyPr>
            <a:normAutofit/>
          </a:bodyPr>
          <a:lstStyle/>
          <a:p>
            <a:pPr>
              <a:buNone/>
            </a:pPr>
            <a:r>
              <a:rPr lang="sl-SI" b="1" dirty="0"/>
              <a:t>I</a:t>
            </a:r>
            <a:r>
              <a:rPr lang="sl-SI" b="1" dirty="0" smtClean="0"/>
              <a:t>zdelki in snovi, ki prihajajo v stik z živili</a:t>
            </a:r>
            <a:r>
              <a:rPr lang="sl-SI" dirty="0" smtClean="0"/>
              <a:t>:</a:t>
            </a:r>
          </a:p>
          <a:p>
            <a:pPr>
              <a:buFontTx/>
              <a:buChar char="-"/>
            </a:pPr>
            <a:r>
              <a:rPr lang="sl-SI" dirty="0" smtClean="0"/>
              <a:t>posoda, pribor, oprema, naprave, embalaža za živila</a:t>
            </a:r>
          </a:p>
          <a:p>
            <a:pPr>
              <a:buFontTx/>
              <a:buChar char="-"/>
            </a:pPr>
            <a:r>
              <a:rPr lang="sl-SI" dirty="0" smtClean="0"/>
              <a:t>Sredstva za čiščenje in razkuževanje, ki se uporabljajo v proizvodnji in prometu z živili</a:t>
            </a:r>
          </a:p>
          <a:p>
            <a:pPr>
              <a:buNone/>
            </a:pPr>
            <a:r>
              <a:rPr lang="sl-SI" b="1" dirty="0" smtClean="0"/>
              <a:t>Aditivi</a:t>
            </a:r>
            <a:r>
              <a:rPr lang="sl-SI" dirty="0" smtClean="0"/>
              <a:t> – </a:t>
            </a:r>
            <a:r>
              <a:rPr lang="sl-SI" u="sng" dirty="0" smtClean="0"/>
              <a:t>namensko</a:t>
            </a:r>
            <a:r>
              <a:rPr lang="sl-SI" dirty="0" smtClean="0"/>
              <a:t> se dodaja živilu, da se izboljša tehnološke in senzorične lastnosti</a:t>
            </a:r>
          </a:p>
          <a:p>
            <a:pPr>
              <a:buFontTx/>
              <a:buChar char="-"/>
            </a:pPr>
            <a:r>
              <a:rPr lang="sl-SI" dirty="0" smtClean="0"/>
              <a:t>so snovi, ki se običajno ne uporabljajo kot živilo</a:t>
            </a:r>
          </a:p>
          <a:p>
            <a:pPr>
              <a:buNone/>
            </a:pPr>
            <a:r>
              <a:rPr lang="sl-SI" b="1" dirty="0" smtClean="0"/>
              <a:t>Onesnaževalci – kontaminanti </a:t>
            </a:r>
            <a:r>
              <a:rPr lang="sl-SI" dirty="0" smtClean="0"/>
              <a:t>– katerakoli biološka, kemična, fizikalna ali radiološka snov, ki je </a:t>
            </a:r>
            <a:r>
              <a:rPr lang="sl-SI" u="sng" dirty="0" smtClean="0"/>
              <a:t>nenamensko</a:t>
            </a:r>
            <a:r>
              <a:rPr lang="sl-SI" dirty="0" smtClean="0"/>
              <a:t> prisotna v živilu</a:t>
            </a:r>
            <a:endParaRPr lang="sl-S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0" y="714375"/>
            <a:ext cx="8229600" cy="5383213"/>
          </a:xfrm>
        </p:spPr>
        <p:txBody>
          <a:bodyPr>
            <a:normAutofit/>
          </a:bodyPr>
          <a:lstStyle/>
          <a:p>
            <a:r>
              <a:rPr lang="sl-SI" b="1" dirty="0" smtClean="0"/>
              <a:t>Higiena živil </a:t>
            </a:r>
            <a:r>
              <a:rPr lang="sl-SI" dirty="0" smtClean="0"/>
              <a:t>– pomeni zahteve in ukrepe, potrebne za zagotavljanje zdravstvene ustreznosti oziroma varnosti živil v vseh fazah njihove proizvodnje in prometa</a:t>
            </a:r>
          </a:p>
          <a:p>
            <a:pPr>
              <a:buNone/>
            </a:pPr>
            <a:endParaRPr lang="sl-SI" dirty="0" smtClean="0"/>
          </a:p>
          <a:p>
            <a:r>
              <a:rPr lang="sl-SI" b="1" dirty="0" smtClean="0"/>
              <a:t>Osebna higiena </a:t>
            </a:r>
            <a:r>
              <a:rPr lang="sl-SI" dirty="0" smtClean="0"/>
              <a:t>– pomeni zahteve in ukrepe, potrebne za zagotavljanje snažnosti in urejenosti oseb, delovne obleke in odsotnosti povzročiteljev bolezni, ki se prenašajo z živili</a:t>
            </a:r>
          </a:p>
          <a:p>
            <a:pPr>
              <a:buNone/>
            </a:pPr>
            <a:endParaRPr lang="sl-SI"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14375"/>
            <a:ext cx="8229600" cy="5311775"/>
          </a:xfrm>
        </p:spPr>
        <p:txBody>
          <a:bodyPr/>
          <a:lstStyle/>
          <a:p>
            <a:endParaRPr lang="sl-SI" b="1" dirty="0" smtClean="0"/>
          </a:p>
          <a:p>
            <a:r>
              <a:rPr lang="sl-SI" b="1" dirty="0" smtClean="0"/>
              <a:t>Zdravstvena ustreznost živil </a:t>
            </a:r>
            <a:r>
              <a:rPr lang="sl-SI" dirty="0" smtClean="0"/>
              <a:t>– pomeni varnost živil ter ustreznost njihove sestave (vsebnost hranilnih snovi, biološka in energijska vrednost)</a:t>
            </a:r>
          </a:p>
          <a:p>
            <a:pPr>
              <a:buNone/>
            </a:pPr>
            <a:endParaRPr lang="sl-SI" dirty="0" smtClean="0"/>
          </a:p>
          <a:p>
            <a:r>
              <a:rPr lang="sl-SI" b="1" dirty="0" smtClean="0"/>
              <a:t>Zdravstveni nadzor </a:t>
            </a:r>
            <a:r>
              <a:rPr lang="sl-SI" dirty="0" smtClean="0"/>
              <a:t>– nadzor nad pogoji za zagotavljanje zdravstvene ustreznosti živil,...</a:t>
            </a:r>
          </a:p>
          <a:p>
            <a:endParaRPr lang="sl-S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smtClean="0"/>
              <a:t>Zdravstvena ustreznost živil           (varnost živil)</a:t>
            </a:r>
            <a:endParaRPr lang="sl-SI" dirty="0"/>
          </a:p>
        </p:txBody>
      </p:sp>
      <p:sp>
        <p:nvSpPr>
          <p:cNvPr id="3" name="Content Placeholder 2"/>
          <p:cNvSpPr>
            <a:spLocks noGrp="1"/>
          </p:cNvSpPr>
          <p:nvPr>
            <p:ph idx="1"/>
          </p:nvPr>
        </p:nvSpPr>
        <p:spPr/>
        <p:txBody>
          <a:bodyPr>
            <a:normAutofit fontScale="92500"/>
          </a:bodyPr>
          <a:lstStyle/>
          <a:p>
            <a:pPr>
              <a:buNone/>
            </a:pPr>
            <a:r>
              <a:rPr lang="sl-SI" b="1" dirty="0" smtClean="0"/>
              <a:t>Živilo je zdravstveno ustrezno, ko ne vsebuje:</a:t>
            </a:r>
          </a:p>
          <a:p>
            <a:r>
              <a:rPr lang="sl-SI" dirty="0" smtClean="0"/>
              <a:t>mikroorganizmov ali parazitov oziroma njihovih razvojnih oblik ali izločkov, ki lahko škodljivo vplivajo na zdravje potrošnika</a:t>
            </a:r>
          </a:p>
          <a:p>
            <a:r>
              <a:rPr lang="sl-SI" dirty="0" smtClean="0"/>
              <a:t>Ostankov pesticidov in zdravil za veterinarsko uporabo (nedovoljenih oz. ne presegajo dovoljenih koncentracij)</a:t>
            </a:r>
          </a:p>
          <a:p>
            <a:r>
              <a:rPr lang="sl-SI" dirty="0" smtClean="0"/>
              <a:t>Strupenih kovin, nekovin, drugih kemičnih sredstev iz okolja ( preseženo dovoljeno koncentracijo)</a:t>
            </a:r>
            <a:endParaRPr lang="sl-SI"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42938"/>
            <a:ext cx="8229600" cy="5168900"/>
          </a:xfrm>
        </p:spPr>
        <p:txBody>
          <a:bodyPr>
            <a:normAutofit fontScale="92500" lnSpcReduction="10000"/>
          </a:bodyPr>
          <a:lstStyle/>
          <a:p>
            <a:endParaRPr lang="sl-SI" dirty="0" smtClean="0"/>
          </a:p>
          <a:p>
            <a:r>
              <a:rPr lang="sl-SI" dirty="0" smtClean="0"/>
              <a:t>Ostankov pomožnih tehnoloških sredstev, ki se uporabljajo v proizvodnji živil (presežena dovoljena koncentracija)</a:t>
            </a:r>
          </a:p>
          <a:p>
            <a:r>
              <a:rPr lang="sl-SI" dirty="0" smtClean="0"/>
              <a:t>Primesi ali tujkov, ki so škodljivi za zdravje oz. povzročajo mehanske poškodbe</a:t>
            </a:r>
          </a:p>
          <a:p>
            <a:r>
              <a:rPr lang="sl-SI" dirty="0" smtClean="0"/>
              <a:t>Kontaminantov (onesnaževalcev) </a:t>
            </a:r>
            <a:r>
              <a:rPr lang="sl-SI" b="1" dirty="0" smtClean="0"/>
              <a:t>–</a:t>
            </a:r>
            <a:r>
              <a:rPr lang="sl-SI" dirty="0" smtClean="0"/>
              <a:t> bioloških, kemičnih, fizikalnih ali radioloških</a:t>
            </a:r>
          </a:p>
          <a:p>
            <a:r>
              <a:rPr lang="sl-SI" dirty="0" smtClean="0"/>
              <a:t>Je njihova sestava v skladu s predpisi (biološka, energijska vrednost, hranilne snovi)</a:t>
            </a:r>
          </a:p>
          <a:p>
            <a:r>
              <a:rPr lang="sl-SI" dirty="0" smtClean="0"/>
              <a:t>Sestava in senzorične lastnosti niso spremenjene zaradi fizikalnih, kemičnih in mikrobioloških procesov</a:t>
            </a:r>
          </a:p>
          <a:p>
            <a:endParaRPr lang="sl-SI" dirty="0" smtClean="0"/>
          </a:p>
          <a:p>
            <a:endParaRPr lang="sl-SI"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TotalTime>
  <Words>1165</Words>
  <Application>Microsoft Office PowerPoint</Application>
  <PresentationFormat>Diaprojekcija na zaslonu (4:3)</PresentationFormat>
  <Paragraphs>140</Paragraphs>
  <Slides>18</Slides>
  <Notes>10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18</vt:i4>
      </vt:variant>
    </vt:vector>
  </HeadingPairs>
  <TitlesOfParts>
    <vt:vector size="24" baseType="lpstr">
      <vt:lpstr>Calibri</vt:lpstr>
      <vt:lpstr>Georgia</vt:lpstr>
      <vt:lpstr>Trebuchet MS</vt:lpstr>
      <vt:lpstr>Wingdings</vt:lpstr>
      <vt:lpstr>Wingdings 2</vt:lpstr>
      <vt:lpstr>Urban</vt:lpstr>
      <vt:lpstr>ZDRAVSTVENA USTREZNOST ŽIVIL</vt:lpstr>
      <vt:lpstr>ZZUZIS, Ur.l.RS, št. 52/2000</vt:lpstr>
      <vt:lpstr>NAMEN ZAKONA o zdravstveni ustreznosti ...</vt:lpstr>
      <vt:lpstr>Živila, aditivi, izdelki in snovi, ki prihajajo v stik z živili</vt:lpstr>
      <vt:lpstr>PowerPointova predstavitev</vt:lpstr>
      <vt:lpstr>PowerPointova predstavitev</vt:lpstr>
      <vt:lpstr>PowerPointova predstavitev</vt:lpstr>
      <vt:lpstr>Zdravstvena ustreznost živil           (varnost živil)</vt:lpstr>
      <vt:lpstr>PowerPointova predstavitev</vt:lpstr>
      <vt:lpstr>PowerPointova predstavitev</vt:lpstr>
      <vt:lpstr>PowerPointova predstavitev</vt:lpstr>
      <vt:lpstr>NADZOR NAD ŽIVILI IN IZDELKI TER SNOVMI, KI PRIHAJAJO V STIK Z ŽIVILI</vt:lpstr>
      <vt:lpstr>PowerPointova predstavitev</vt:lpstr>
      <vt:lpstr>IZVAJANJE NADZORA</vt:lpstr>
      <vt:lpstr>Metode nadzora</vt:lpstr>
      <vt:lpstr>Mikrobiološka analiza (knjiga str. 160)</vt:lpstr>
      <vt:lpstr>Analiza čistih kultur</vt:lpstr>
      <vt:lpstr>Metode štetja mikroorganizmov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ZDRAVSTVENA USTREZNOST ŽIVIL</dc:title>
  <dc:creator>uporabnik</dc:creator>
  <cp:lastModifiedBy>Tjaša Klemen</cp:lastModifiedBy>
  <cp:revision>33</cp:revision>
  <dcterms:created xsi:type="dcterms:W3CDTF">2012-09-02T13:49:23Z</dcterms:created>
  <dcterms:modified xsi:type="dcterms:W3CDTF">2017-09-12T09:45:49Z</dcterms:modified>
</cp:coreProperties>
</file>