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9"/>
  </p:notesMasterIdLst>
  <p:sldIdLst>
    <p:sldId id="256" r:id="rId2"/>
    <p:sldId id="257" r:id="rId3"/>
    <p:sldId id="287" r:id="rId4"/>
    <p:sldId id="258" r:id="rId5"/>
    <p:sldId id="302" r:id="rId6"/>
    <p:sldId id="28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03" r:id="rId20"/>
    <p:sldId id="304" r:id="rId21"/>
    <p:sldId id="271" r:id="rId22"/>
    <p:sldId id="275" r:id="rId23"/>
    <p:sldId id="272" r:id="rId24"/>
    <p:sldId id="305" r:id="rId25"/>
    <p:sldId id="273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9" r:id="rId34"/>
    <p:sldId id="282" r:id="rId35"/>
    <p:sldId id="283" r:id="rId36"/>
    <p:sldId id="284" r:id="rId37"/>
    <p:sldId id="285" r:id="rId38"/>
    <p:sldId id="286" r:id="rId39"/>
    <p:sldId id="291" r:id="rId40"/>
    <p:sldId id="292" r:id="rId41"/>
    <p:sldId id="293" r:id="rId42"/>
    <p:sldId id="295" r:id="rId43"/>
    <p:sldId id="306" r:id="rId44"/>
    <p:sldId id="296" r:id="rId45"/>
    <p:sldId id="307" r:id="rId46"/>
    <p:sldId id="311" r:id="rId47"/>
    <p:sldId id="313" r:id="rId48"/>
    <p:sldId id="314" r:id="rId49"/>
    <p:sldId id="315" r:id="rId50"/>
    <p:sldId id="310" r:id="rId51"/>
    <p:sldId id="308" r:id="rId52"/>
    <p:sldId id="309" r:id="rId53"/>
    <p:sldId id="297" r:id="rId54"/>
    <p:sldId id="298" r:id="rId55"/>
    <p:sldId id="299" r:id="rId56"/>
    <p:sldId id="300" r:id="rId57"/>
    <p:sldId id="301" r:id="rId5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2590" autoAdjust="0"/>
  </p:normalViewPr>
  <p:slideViewPr>
    <p:cSldViewPr>
      <p:cViewPr varScale="1">
        <p:scale>
          <a:sx n="75" d="100"/>
          <a:sy n="75" d="100"/>
        </p:scale>
        <p:origin x="-18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CC93-07EB-48C1-942D-7EB6659F819A}" type="datetimeFigureOut">
              <a:rPr lang="sl-SI" smtClean="0"/>
              <a:t>14.1.2018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9E36-9343-45E0-B8EF-42E24B501F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139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sl-SI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Dilucijski antibiogram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KVANTITATIVNA metoda določanja občutljivosti. Pri njej določamo najmanjšo količino antibiotika, ki je potrebna za zaustavitev razmnoževanja mikroba (t.i. minimalna inhibitorna koncentracija).</a:t>
            </a:r>
          </a:p>
          <a:p>
            <a:pPr fontAlgn="base"/>
            <a:r>
              <a:rPr lang="sl-SI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Difuzijski antibiogram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 je KVALITATIVNA metoda določanja občutljivosti. </a:t>
            </a:r>
            <a:r>
              <a:rPr lang="sl-SI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njo določama na katere antibiotike in kako močno je mikrob občutljiv.</a:t>
            </a:r>
          </a:p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9E36-9343-45E0-B8EF-42E24B501F9E}" type="slidenum">
              <a:rPr lang="sl-SI" smtClean="0"/>
              <a:t>56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54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14.1.2018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slov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smtClean="0"/>
              <a:t>UNIČEVANJE MIKROORGANIZMOV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2425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ČIŠČENJE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RAZKUŽEVANJE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STERILIZACIJA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PROTIMIKROBNA SREDSTVA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LTLT pasterizacija </a:t>
            </a:r>
            <a:r>
              <a:rPr lang="sl-SI" dirty="0" smtClean="0"/>
              <a:t>( star način, uporabljal ga je Pasteur) : </a:t>
            </a:r>
            <a:r>
              <a:rPr lang="sl-SI" dirty="0" err="1" smtClean="0"/>
              <a:t>low</a:t>
            </a:r>
            <a:r>
              <a:rPr lang="sl-SI" dirty="0" smtClean="0"/>
              <a:t> temperature, </a:t>
            </a:r>
            <a:r>
              <a:rPr lang="sl-SI" dirty="0" err="1" smtClean="0"/>
              <a:t>long</a:t>
            </a:r>
            <a:r>
              <a:rPr lang="sl-SI" dirty="0" smtClean="0"/>
              <a:t> time ali holding </a:t>
            </a:r>
            <a:r>
              <a:rPr lang="sl-SI" dirty="0" err="1" smtClean="0"/>
              <a:t>method</a:t>
            </a:r>
            <a:r>
              <a:rPr lang="sl-SI" dirty="0" smtClean="0"/>
              <a:t> – 63</a:t>
            </a:r>
            <a:r>
              <a:rPr lang="sl-SI" baseline="30000" dirty="0" smtClean="0"/>
              <a:t>o</a:t>
            </a:r>
            <a:r>
              <a:rPr lang="sl-SI" dirty="0" smtClean="0"/>
              <a:t>C/najmanj 30 minut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HTST pasterizacija </a:t>
            </a:r>
            <a:r>
              <a:rPr lang="sl-SI" dirty="0" smtClean="0"/>
              <a:t>(</a:t>
            </a:r>
            <a:r>
              <a:rPr lang="sl-SI" dirty="0" err="1" smtClean="0"/>
              <a:t>high</a:t>
            </a:r>
            <a:r>
              <a:rPr lang="sl-SI" dirty="0" smtClean="0"/>
              <a:t> temperature, </a:t>
            </a:r>
            <a:r>
              <a:rPr lang="sl-SI" dirty="0" err="1" smtClean="0"/>
              <a:t>short</a:t>
            </a:r>
            <a:r>
              <a:rPr lang="sl-SI" dirty="0" smtClean="0"/>
              <a:t> time ali </a:t>
            </a:r>
            <a:r>
              <a:rPr lang="sl-SI" dirty="0" err="1" smtClean="0"/>
              <a:t>flash</a:t>
            </a:r>
            <a:r>
              <a:rPr lang="sl-SI" dirty="0" smtClean="0"/>
              <a:t> </a:t>
            </a:r>
            <a:r>
              <a:rPr lang="sl-SI" dirty="0" err="1" smtClean="0"/>
              <a:t>method</a:t>
            </a:r>
            <a:r>
              <a:rPr lang="sl-SI" dirty="0" smtClean="0"/>
              <a:t>)- 72</a:t>
            </a:r>
            <a:r>
              <a:rPr lang="sl-SI" baseline="30000" dirty="0" smtClean="0"/>
              <a:t>o</a:t>
            </a:r>
            <a:r>
              <a:rPr lang="sl-SI" dirty="0" smtClean="0"/>
              <a:t>C/15 sekund, sledi takojšnje hlajenje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UHT pasterizacija </a:t>
            </a:r>
            <a:r>
              <a:rPr lang="sl-SI" dirty="0" smtClean="0"/>
              <a:t>(ultra </a:t>
            </a:r>
            <a:r>
              <a:rPr lang="sl-SI" dirty="0" err="1" smtClean="0"/>
              <a:t>high</a:t>
            </a:r>
            <a:r>
              <a:rPr lang="sl-SI" dirty="0" smtClean="0"/>
              <a:t> temperature </a:t>
            </a:r>
            <a:r>
              <a:rPr lang="sl-SI" dirty="0" err="1" smtClean="0"/>
              <a:t>treatment</a:t>
            </a:r>
            <a:r>
              <a:rPr lang="sl-SI" dirty="0" smtClean="0"/>
              <a:t>)- 140-150</a:t>
            </a:r>
            <a:r>
              <a:rPr lang="sl-SI" baseline="30000" dirty="0" smtClean="0"/>
              <a:t>o</a:t>
            </a:r>
            <a:r>
              <a:rPr lang="sl-SI" dirty="0" smtClean="0"/>
              <a:t>C/3 sekunde/zelo tanka plast/takojšnje hlajenje; mleko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sp>
        <p:nvSpPr>
          <p:cNvPr id="194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Načini pasterizacije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Postopek, pri katerem segrevamo material pri 100</a:t>
            </a:r>
            <a:r>
              <a:rPr lang="sl-SI" baseline="30000" dirty="0" smtClean="0"/>
              <a:t>o</a:t>
            </a:r>
            <a:r>
              <a:rPr lang="sl-SI" dirty="0" smtClean="0"/>
              <a:t>C /3 dni/po 30 minut.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Lahko </a:t>
            </a:r>
            <a:r>
              <a:rPr lang="sl-SI" dirty="0" err="1" smtClean="0"/>
              <a:t>tindaliziramo</a:t>
            </a:r>
            <a:r>
              <a:rPr lang="sl-SI" dirty="0" smtClean="0"/>
              <a:t> tudi do 8 dni.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Vmes material stoji na sobni temperaturi.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Razlog: da lahko vzklijejo spore, če so prisotne in jih naslednji postopek segrevanja uniči.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Izvajamo v </a:t>
            </a:r>
            <a:r>
              <a:rPr lang="sl-SI" b="1" dirty="0" smtClean="0"/>
              <a:t>Kochovem loncu </a:t>
            </a:r>
            <a:r>
              <a:rPr lang="sl-SI" dirty="0" smtClean="0"/>
              <a:t>(ali vodni kopeli)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Uporabljamo  za toplotno občutljive materiale (npr. občutljiva gojišča)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TINDALIZACIJA – </a:t>
            </a:r>
            <a:r>
              <a:rPr lang="sl-SI" dirty="0" err="1" smtClean="0"/>
              <a:t>frakcionirana</a:t>
            </a:r>
            <a:r>
              <a:rPr lang="sl-SI" dirty="0" smtClean="0"/>
              <a:t> sterilizacija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3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600" b="1" dirty="0" smtClean="0"/>
              <a:t>Pozor</a:t>
            </a:r>
            <a:r>
              <a:rPr lang="sl-SI" sz="3600" dirty="0" smtClean="0"/>
              <a:t>: </a:t>
            </a:r>
          </a:p>
          <a:p>
            <a:pPr marL="1314450" lvl="2" indent="-514350" fontAlgn="auto">
              <a:spcAft>
                <a:spcPts val="0"/>
              </a:spcAft>
              <a:buNone/>
              <a:defRPr/>
            </a:pPr>
            <a:r>
              <a:rPr lang="sl-SI" sz="3600" dirty="0" smtClean="0"/>
              <a:t>- </a:t>
            </a:r>
            <a:r>
              <a:rPr lang="sl-SI" sz="3200" dirty="0" smtClean="0"/>
              <a:t>Razkužila lahko človeku </a:t>
            </a:r>
            <a:r>
              <a:rPr lang="sl-SI" sz="3200" b="1" dirty="0" smtClean="0"/>
              <a:t>škodujejo </a:t>
            </a:r>
            <a:r>
              <a:rPr lang="sl-SI" sz="3200" dirty="0" smtClean="0"/>
              <a:t>(dražijo kožo, sluznice dihal,…)</a:t>
            </a:r>
          </a:p>
          <a:p>
            <a:pPr marL="1314450" lvl="2" indent="-514350" fontAlgn="auto">
              <a:spcAft>
                <a:spcPts val="0"/>
              </a:spcAft>
              <a:buNone/>
              <a:defRPr/>
            </a:pPr>
            <a:r>
              <a:rPr lang="sl-SI" sz="3200" b="1" dirty="0" smtClean="0"/>
              <a:t>- Poškodujejo </a:t>
            </a:r>
            <a:r>
              <a:rPr lang="sl-SI" sz="3200" dirty="0" smtClean="0"/>
              <a:t>nekatere materiale</a:t>
            </a:r>
          </a:p>
          <a:p>
            <a:pPr marL="1314450" lvl="2" indent="-514350" fontAlgn="auto">
              <a:spcAft>
                <a:spcPts val="0"/>
              </a:spcAft>
              <a:buNone/>
              <a:defRPr/>
            </a:pPr>
            <a:r>
              <a:rPr lang="sl-SI" sz="3200" dirty="0" smtClean="0"/>
              <a:t>- Veliko jih je </a:t>
            </a:r>
            <a:r>
              <a:rPr lang="sl-SI" sz="3200" b="1" dirty="0" smtClean="0"/>
              <a:t>neobstojnih </a:t>
            </a:r>
            <a:r>
              <a:rPr lang="sl-SI" sz="3200" dirty="0" smtClean="0"/>
              <a:t>(jih je potrebno vsakokrat posebej pripravljati)</a:t>
            </a:r>
          </a:p>
          <a:p>
            <a:pPr marL="1314450" lvl="2" indent="-514350" fontAlgn="auto">
              <a:spcAft>
                <a:spcPts val="0"/>
              </a:spcAft>
              <a:buNone/>
              <a:defRPr/>
            </a:pPr>
            <a:r>
              <a:rPr lang="sl-SI" sz="3200" b="1" dirty="0" smtClean="0"/>
              <a:t>- Onesnažujejo </a:t>
            </a:r>
            <a:r>
              <a:rPr lang="sl-SI" sz="3200" dirty="0" smtClean="0"/>
              <a:t>okolje (izberemo biološko razgradljive)</a:t>
            </a:r>
            <a:endParaRPr lang="sl-SI" sz="32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Razkuževanje s kemičnimi sredstvi - razkužili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02088" cy="34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Antiseptiki </a:t>
            </a:r>
            <a:r>
              <a:rPr lang="sl-SI" dirty="0" smtClean="0"/>
              <a:t>so razkužila, ki jih uporabljamo za razkuževanje kože in sluznic ljudi in živali.</a:t>
            </a:r>
          </a:p>
          <a:p>
            <a:r>
              <a:rPr lang="sl-SI" dirty="0" smtClean="0"/>
              <a:t>Po učinkovitosti jih delimo na: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sl-SI" sz="3200" dirty="0" smtClean="0"/>
              <a:t>Mikrobistatike – ovirajo razmnoževanje mikroorganizmov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sl-SI" sz="3200" dirty="0" smtClean="0"/>
              <a:t>Mikrobicide- ubijejo mikroorganizme</a:t>
            </a:r>
          </a:p>
        </p:txBody>
      </p:sp>
      <p:sp>
        <p:nvSpPr>
          <p:cNvPr id="225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Delitev razkužil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idx="4294967295"/>
          </p:nvPr>
        </p:nvSpPr>
        <p:spPr>
          <a:xfrm>
            <a:off x="914400" y="765175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err="1" smtClean="0"/>
              <a:t>Mikrobistatiki</a:t>
            </a:r>
            <a:r>
              <a:rPr lang="sl-SI" b="1" dirty="0" smtClean="0"/>
              <a:t>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delujejo na bakterije-</a:t>
            </a:r>
            <a:r>
              <a:rPr lang="sl-SI" b="1" dirty="0" smtClean="0"/>
              <a:t>bakteriostatiki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delujejo na glive-</a:t>
            </a:r>
            <a:r>
              <a:rPr lang="sl-SI" b="1" dirty="0" smtClean="0"/>
              <a:t>fungistatiki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err="1"/>
              <a:t>Mikrobicidi</a:t>
            </a:r>
            <a:r>
              <a:rPr lang="sl-SI" b="1" dirty="0" smtClean="0"/>
              <a:t>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ubijajo bakterije-</a:t>
            </a:r>
            <a:r>
              <a:rPr lang="sl-SI" b="1" dirty="0" smtClean="0"/>
              <a:t>baktericidi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ubijajo glive-</a:t>
            </a:r>
            <a:r>
              <a:rPr lang="sl-SI" b="1" dirty="0" smtClean="0"/>
              <a:t>fungicidi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ubijajo viruse-</a:t>
            </a:r>
            <a:r>
              <a:rPr lang="sl-SI" b="1" dirty="0" smtClean="0"/>
              <a:t>virocidi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smtClean="0"/>
              <a:t>Koncentracija razkužila </a:t>
            </a:r>
            <a:r>
              <a:rPr lang="sl-SI" smtClean="0"/>
              <a:t>(največkrat 3-5%, ne smemo preseči zgornje meje, upoštevati moramo toksičnost razkužil)</a:t>
            </a:r>
          </a:p>
          <a:p>
            <a:r>
              <a:rPr lang="sl-SI" b="1" smtClean="0"/>
              <a:t>Čas delovanja razkužila </a:t>
            </a:r>
            <a:r>
              <a:rPr lang="sl-SI" smtClean="0"/>
              <a:t>(30 minut-2uri, lahko tudi 1 dan, odvisen od vrste razkužila in materiala)</a:t>
            </a:r>
          </a:p>
          <a:p>
            <a:r>
              <a:rPr lang="sl-SI" b="1" smtClean="0"/>
              <a:t>Temperatura </a:t>
            </a:r>
            <a:r>
              <a:rPr lang="sl-SI" smtClean="0"/>
              <a:t>(višja od sobne)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Dejavniki, ki vplivajo na delovanje razkužil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grada vsebine 2"/>
          <p:cNvSpPr>
            <a:spLocks noGrp="1"/>
          </p:cNvSpPr>
          <p:nvPr>
            <p:ph idx="4294967295"/>
          </p:nvPr>
        </p:nvSpPr>
        <p:spPr>
          <a:xfrm>
            <a:off x="914400" y="620713"/>
            <a:ext cx="8229600" cy="5329237"/>
          </a:xfrm>
        </p:spPr>
        <p:txBody>
          <a:bodyPr/>
          <a:lstStyle/>
          <a:p>
            <a:r>
              <a:rPr lang="sl-SI" b="1" smtClean="0"/>
              <a:t>pH vrednosti </a:t>
            </a:r>
            <a:r>
              <a:rPr lang="sl-SI" smtClean="0"/>
              <a:t>(razkužilo in material morata imeti čim bolj podoben pH)</a:t>
            </a:r>
          </a:p>
          <a:p>
            <a:r>
              <a:rPr lang="sl-SI" b="1" smtClean="0"/>
              <a:t>Vpliv organskih spojin </a:t>
            </a:r>
            <a:r>
              <a:rPr lang="sl-SI" smtClean="0"/>
              <a:t>(običajno motijo učinek razkužila, prej čistimo, nato razkužimo)</a:t>
            </a:r>
          </a:p>
          <a:p>
            <a:r>
              <a:rPr lang="sl-SI" b="1" smtClean="0"/>
              <a:t>Stopnja okuženosti </a:t>
            </a:r>
            <a:r>
              <a:rPr lang="sl-SI" smtClean="0"/>
              <a:t>(najprej očistimo, nato razkužimo; kadar imamo zelo kužen material, ga najprej namočimo v razkužilo in nato očistimo, nato steriliziramo</a:t>
            </a:r>
          </a:p>
          <a:p>
            <a:r>
              <a:rPr lang="sl-SI" b="1" smtClean="0"/>
              <a:t>Različni materiali </a:t>
            </a:r>
            <a:r>
              <a:rPr lang="sl-SI" smtClean="0"/>
              <a:t>(plastika, guma,…)</a:t>
            </a:r>
          </a:p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Koagulirajo beljakovine v celici</a:t>
            </a:r>
          </a:p>
          <a:p>
            <a:r>
              <a:rPr lang="sl-SI" smtClean="0"/>
              <a:t>Inaktivirajo encime v mikroorganizmu</a:t>
            </a:r>
          </a:p>
          <a:p>
            <a:r>
              <a:rPr lang="sl-SI" smtClean="0"/>
              <a:t>Spremenijo propustnost citoplazemske membrane</a:t>
            </a:r>
          </a:p>
          <a:p>
            <a:r>
              <a:rPr lang="sl-SI" smtClean="0"/>
              <a:t>Razkužilo se pritrdi na celico ali vdre vanjo – posledica je , da se mikroorganizmi ne morejo več razmnoževati oz. odmrejo.</a:t>
            </a:r>
          </a:p>
          <a:p>
            <a:endParaRPr lang="sl-SI" smtClean="0"/>
          </a:p>
        </p:txBody>
      </p:sp>
      <p:sp>
        <p:nvSpPr>
          <p:cNvPr id="266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Delovanje razkužil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Fenolne spojine</a:t>
            </a:r>
            <a:r>
              <a:rPr lang="sl-SI" dirty="0" smtClean="0"/>
              <a:t> – včasih so jih veliko uporabljali </a:t>
            </a:r>
          </a:p>
          <a:p>
            <a:pPr>
              <a:buNone/>
            </a:pPr>
            <a:r>
              <a:rPr lang="sl-SI" dirty="0" smtClean="0"/>
              <a:t>- Deluje bakteriostačno na po Gramu pozitivne bakterije in baktericidno na veliko število mikroorganizmov</a:t>
            </a:r>
          </a:p>
          <a:p>
            <a:pPr>
              <a:buNone/>
            </a:pPr>
            <a:r>
              <a:rPr lang="sl-SI" dirty="0" smtClean="0"/>
              <a:t>- Strupene, dobra resorpcija skozi kožo</a:t>
            </a:r>
          </a:p>
          <a:p>
            <a:endParaRPr lang="sl-SI" dirty="0" smtClean="0"/>
          </a:p>
        </p:txBody>
      </p:sp>
      <p:sp>
        <p:nvSpPr>
          <p:cNvPr id="2764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Kemična zgradba razkužil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sl-SI" b="1" dirty="0" smtClean="0"/>
              <a:t>Alkohol</a:t>
            </a:r>
            <a:r>
              <a:rPr lang="sl-SI" dirty="0" smtClean="0"/>
              <a:t> (etanol)- deluje na vegetativne oblike bakterij, glive, ne uničuje spor. Uporabljamo 70-80% raztopino etanola, ker mu voda omogoča vdiranje v celice.</a:t>
            </a:r>
          </a:p>
          <a:p>
            <a:pPr>
              <a:buNone/>
            </a:pPr>
            <a:r>
              <a:rPr lang="sl-SI" dirty="0" smtClean="0"/>
              <a:t>	- denaturirajo beljakovine</a:t>
            </a:r>
          </a:p>
          <a:p>
            <a:pPr>
              <a:buNone/>
            </a:pPr>
            <a:r>
              <a:rPr lang="sl-SI" sz="3200" dirty="0" smtClean="0"/>
              <a:t>	- poleg etanola se uporablja izopropanol (60 – 90 %, delovanje 0,5 – 5 minut)</a:t>
            </a:r>
          </a:p>
          <a:p>
            <a:pPr>
              <a:buNone/>
            </a:pPr>
            <a:r>
              <a:rPr lang="sl-SI" dirty="0" smtClean="0"/>
              <a:t>	- </a:t>
            </a:r>
            <a:r>
              <a:rPr lang="sl-SI" sz="3200" dirty="0" smtClean="0"/>
              <a:t>razkužilo za roke, kožo, predmete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Postopek, s katerim zmanjšamo število mikroorganizmov</a:t>
            </a:r>
          </a:p>
          <a:p>
            <a:r>
              <a:rPr lang="sl-SI" smtClean="0"/>
              <a:t>Odstranimo lahko do 90% prisotnih mikroorganizmov</a:t>
            </a:r>
          </a:p>
          <a:p>
            <a:r>
              <a:rPr lang="sl-SI" smtClean="0"/>
              <a:t>Mehanski postopek ob uporabi čistil (detergentov ali mil)</a:t>
            </a:r>
          </a:p>
          <a:p>
            <a:r>
              <a:rPr lang="sl-SI" smtClean="0"/>
              <a:t>Detergenti zmanjšajo površinsko napetost </a:t>
            </a:r>
          </a:p>
        </p:txBody>
      </p:sp>
      <p:sp>
        <p:nvSpPr>
          <p:cNvPr id="1433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ČIŠČENJE (SANITACIJA)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l-SI" b="1" dirty="0" smtClean="0"/>
              <a:t>Halogeni elementi </a:t>
            </a:r>
            <a:r>
              <a:rPr lang="sl-SI" dirty="0" smtClean="0"/>
              <a:t>: </a:t>
            </a:r>
          </a:p>
          <a:p>
            <a:r>
              <a:rPr lang="sl-SI" dirty="0" smtClean="0"/>
              <a:t>Spojine s </a:t>
            </a:r>
            <a:r>
              <a:rPr lang="sl-SI" b="1" dirty="0" smtClean="0"/>
              <a:t>klorom</a:t>
            </a:r>
            <a:r>
              <a:rPr lang="sl-SI" dirty="0" smtClean="0"/>
              <a:t> (npr. natrijev hipoklorit, plinski klor,...eden od načinov kloriranja vode)</a:t>
            </a:r>
          </a:p>
          <a:p>
            <a:r>
              <a:rPr lang="sl-SI" dirty="0" smtClean="0"/>
              <a:t> </a:t>
            </a:r>
            <a:r>
              <a:rPr lang="sl-SI" b="1" dirty="0" smtClean="0"/>
              <a:t>jod </a:t>
            </a:r>
            <a:r>
              <a:rPr lang="sl-SI" dirty="0" smtClean="0"/>
              <a:t> - najstarejši antiseptik</a:t>
            </a:r>
          </a:p>
          <a:p>
            <a:pPr>
              <a:buNone/>
            </a:pPr>
            <a:r>
              <a:rPr lang="sl-SI" dirty="0" smtClean="0"/>
              <a:t>	- deluje tudi na  nekatere  bakterijske spore</a:t>
            </a:r>
          </a:p>
          <a:p>
            <a:pPr>
              <a:buNone/>
            </a:pPr>
            <a:r>
              <a:rPr lang="sl-SI" dirty="0" smtClean="0"/>
              <a:t>	- najučinkovitejši antiseptik</a:t>
            </a:r>
          </a:p>
          <a:p>
            <a:pPr>
              <a:buNone/>
            </a:pPr>
            <a:r>
              <a:rPr lang="sl-SI" dirty="0" smtClean="0"/>
              <a:t>	- jodovori (zmes joda in površinsko aktivnih snovi) –razkuževanje kože, sluznic, ran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Aldehidi:</a:t>
            </a:r>
            <a:endParaRPr lang="sl-SI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glutaraldehid – eno najbolj učinkovitih kemičnih snovi, uniči vegetativne celice in tudi endospore.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uporablja se za sterilizacijo kirurške opreme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 </a:t>
            </a:r>
            <a:r>
              <a:rPr lang="sl-SI" b="1" dirty="0" smtClean="0"/>
              <a:t>Vodikov peroksid </a:t>
            </a:r>
            <a:r>
              <a:rPr lang="sl-SI" dirty="0" smtClean="0"/>
              <a:t>– 3% odstotna raztopina se uporablja za razkuževanje ran </a:t>
            </a:r>
          </a:p>
        </p:txBody>
      </p:sp>
      <p:sp>
        <p:nvSpPr>
          <p:cNvPr id="2867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4000" smtClean="0"/>
          </a:p>
          <a:p>
            <a:r>
              <a:rPr lang="sl-SI" sz="4000" smtClean="0"/>
              <a:t>UV žarki</a:t>
            </a:r>
          </a:p>
          <a:p>
            <a:r>
              <a:rPr lang="sl-SI" sz="4000" smtClean="0"/>
              <a:t>Mikrovalovi</a:t>
            </a:r>
          </a:p>
          <a:p>
            <a:r>
              <a:rPr lang="sl-SI" sz="4000" smtClean="0"/>
              <a:t>ultrazvok</a:t>
            </a:r>
          </a:p>
        </p:txBody>
      </p:sp>
      <p:sp>
        <p:nvSpPr>
          <p:cNvPr id="296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Razkuževanje s sevanji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UV žarki – valovna dolžina 200-400 nm</a:t>
            </a:r>
          </a:p>
          <a:p>
            <a:r>
              <a:rPr lang="sl-SI" dirty="0" smtClean="0"/>
              <a:t>Poškodujejo DNK mikroorganizemskih celic</a:t>
            </a:r>
          </a:p>
          <a:p>
            <a:r>
              <a:rPr lang="sl-SI" dirty="0" smtClean="0"/>
              <a:t>Povzroča nastanek dimerov pirimidinskih baz, spremeni obliko DNK</a:t>
            </a:r>
          </a:p>
          <a:p>
            <a:r>
              <a:rPr lang="sl-SI" dirty="0" smtClean="0"/>
              <a:t>UPORABA: razkuževanje prostorov (UV luči v MB laboratorijih, bolniških sobah, farmaciji,...)</a:t>
            </a:r>
          </a:p>
          <a:p>
            <a:endParaRPr lang="sl-SI" dirty="0" smtClean="0"/>
          </a:p>
        </p:txBody>
      </p:sp>
      <p:sp>
        <p:nvSpPr>
          <p:cNvPr id="3072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UV žarki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SLABA STRAN: poškodujejo človeško kožo, sluznice</a:t>
            </a:r>
          </a:p>
          <a:p>
            <a:r>
              <a:rPr lang="sl-SI" dirty="0" smtClean="0"/>
              <a:t>Slabša učinkovitost: </a:t>
            </a:r>
          </a:p>
          <a:p>
            <a:pPr>
              <a:buFontTx/>
              <a:buChar char="-"/>
            </a:pPr>
            <a:r>
              <a:rPr lang="sl-SI" dirty="0" smtClean="0"/>
              <a:t>Deluje samo na površini predmetov</a:t>
            </a:r>
          </a:p>
          <a:p>
            <a:pPr>
              <a:buFontTx/>
              <a:buChar char="-"/>
            </a:pPr>
            <a:r>
              <a:rPr lang="sl-SI" dirty="0" smtClean="0"/>
              <a:t>Učinkovitost delovanja se manjša z oddaljenostjo predmetov od izvora sevanja</a:t>
            </a:r>
          </a:p>
          <a:p>
            <a:pPr>
              <a:buFontTx/>
              <a:buChar char="-"/>
            </a:pPr>
            <a:r>
              <a:rPr lang="sl-SI" dirty="0" smtClean="0"/>
              <a:t>ne uničijo RNK ( virusi)</a:t>
            </a: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Zelo neučinkovito</a:t>
            </a:r>
          </a:p>
          <a:p>
            <a:r>
              <a:rPr lang="sl-SI" dirty="0" smtClean="0"/>
              <a:t>Hitro premikanje vodnih molekul</a:t>
            </a:r>
          </a:p>
          <a:p>
            <a:r>
              <a:rPr lang="sl-SI" dirty="0" smtClean="0"/>
              <a:t>Živilo se segreva neenakomerno</a:t>
            </a:r>
          </a:p>
          <a:p>
            <a:r>
              <a:rPr lang="sl-SI" dirty="0" smtClean="0"/>
              <a:t>Nekateri deli živila niso dovolj segreti, da bi uničili vse mikroorganizme</a:t>
            </a:r>
          </a:p>
          <a:p>
            <a:r>
              <a:rPr lang="sl-SI" dirty="0" smtClean="0"/>
              <a:t>Endospor običajno ne uničimo </a:t>
            </a:r>
          </a:p>
        </p:txBody>
      </p:sp>
      <p:sp>
        <p:nvSpPr>
          <p:cNvPr id="3174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Mikrovalovi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Visokofrekvenčni zvočni valovi</a:t>
            </a:r>
          </a:p>
          <a:p>
            <a:r>
              <a:rPr lang="sl-SI" smtClean="0"/>
              <a:t>Človeško uho jih ne zazna</a:t>
            </a:r>
          </a:p>
          <a:p>
            <a:r>
              <a:rPr lang="sl-SI" smtClean="0"/>
              <a:t>Odstranjujemo nečistoče z inštrumentov (in z njimi mikroorganizme)</a:t>
            </a:r>
          </a:p>
          <a:p>
            <a:r>
              <a:rPr lang="sl-SI" smtClean="0"/>
              <a:t>Uporabljamo v kombinaciji z razkužili</a:t>
            </a:r>
          </a:p>
        </p:txBody>
      </p:sp>
      <p:sp>
        <p:nvSpPr>
          <p:cNvPr id="3276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Ultrazvok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l-SI" dirty="0" smtClean="0"/>
              <a:t>FIZIKALNE METODE STERILIZACIJE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/>
              <a:t>Sterilizacija s suho in vlažno toploto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/>
              <a:t>Sterilizacija z obsevanjem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/>
              <a:t>Sterilizacija s filtriranjem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2. FIZIKALNO-KEMIČNE METODE STERILIZACIJE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Sterilizacija z etilen oksidom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Sterilizacija s formaldehidom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</p:txBody>
      </p:sp>
      <p:sp>
        <p:nvSpPr>
          <p:cNvPr id="3379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STERILIZACIJA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sl-SI" smtClean="0"/>
              <a:t>Žarjenje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sl-SI" smtClean="0"/>
              <a:t>Obžiganje ali deflamacija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sl-SI" smtClean="0"/>
              <a:t>Sežiganje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sl-SI" smtClean="0"/>
              <a:t>Sterilizacija v suhem sterilizatorju</a:t>
            </a:r>
          </a:p>
        </p:txBody>
      </p:sp>
      <p:sp>
        <p:nvSpPr>
          <p:cNvPr id="3481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Sterilizacija s suho toploto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Cepilne (bakteriološke) zanke oz. eze, igle, pincete,... žarimo ob plamenu gorilnika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3584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Žarenje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2997200"/>
            <a:ext cx="37211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997200"/>
            <a:ext cx="2844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5058"/>
            <a:ext cx="5864335" cy="43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Mila</a:t>
            </a:r>
            <a:r>
              <a:rPr lang="sl-SI" dirty="0" smtClean="0"/>
              <a:t> = natrijeve ali kalijeve soli maščobnih kislin</a:t>
            </a:r>
          </a:p>
          <a:p>
            <a:r>
              <a:rPr lang="sl-SI" dirty="0" smtClean="0"/>
              <a:t>pH = okoli 8, neustrezen pH za večino mikroorganizmov</a:t>
            </a:r>
          </a:p>
          <a:p>
            <a:r>
              <a:rPr lang="sl-SI" b="1" dirty="0" smtClean="0"/>
              <a:t>Detergenti</a:t>
            </a:r>
            <a:r>
              <a:rPr lang="sl-SI" dirty="0" smtClean="0"/>
              <a:t> = sintetične kemijske spojine (milom dodana različna sredstva za izboljšanje lastnosti- anionski, kationski detergenti)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Detergenti -čistila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Vrat steklenic, erlenmajeric, epruvet,… potegnemo skozi plamen plinskega gorilnika</a:t>
            </a:r>
          </a:p>
        </p:txBody>
      </p:sp>
      <p:sp>
        <p:nvSpPr>
          <p:cNvPr id="3686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Obžiganje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24175"/>
            <a:ext cx="44005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  <a:p>
            <a:r>
              <a:rPr lang="sl-SI" smtClean="0"/>
              <a:t>Predmete, ki so okuženi, lahko uničimo s sežiganjem (npr. papir, tekstil,…)</a:t>
            </a:r>
          </a:p>
          <a:p>
            <a:r>
              <a:rPr lang="sl-SI" smtClean="0"/>
              <a:t>Ne sežigamo plastike, … (materiala, ki sprošča ob sežigu strupene snovi v okolje)</a:t>
            </a:r>
          </a:p>
        </p:txBody>
      </p:sp>
      <p:sp>
        <p:nvSpPr>
          <p:cNvPr id="3788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Sežiganje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Poteka v suhem sterilizatorju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3891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Suha sterilizacija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25713"/>
            <a:ext cx="36988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05038"/>
            <a:ext cx="4527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160</a:t>
            </a:r>
            <a:r>
              <a:rPr lang="sl-SI" baseline="30000" dirty="0" smtClean="0"/>
              <a:t>o</a:t>
            </a:r>
            <a:r>
              <a:rPr lang="sl-SI" dirty="0" smtClean="0"/>
              <a:t>C /3 ure</a:t>
            </a:r>
          </a:p>
          <a:p>
            <a:r>
              <a:rPr lang="sl-SI" dirty="0" smtClean="0"/>
              <a:t>170</a:t>
            </a:r>
            <a:r>
              <a:rPr lang="sl-SI" baseline="30000" dirty="0" smtClean="0"/>
              <a:t>o</a:t>
            </a:r>
            <a:r>
              <a:rPr lang="sl-SI" dirty="0" smtClean="0"/>
              <a:t>C/2 uri</a:t>
            </a:r>
          </a:p>
          <a:p>
            <a:r>
              <a:rPr lang="sl-SI" dirty="0" smtClean="0"/>
              <a:t>180</a:t>
            </a:r>
            <a:r>
              <a:rPr lang="sl-SI" baseline="30000" dirty="0" smtClean="0"/>
              <a:t>o</a:t>
            </a:r>
            <a:r>
              <a:rPr lang="sl-SI" dirty="0" smtClean="0"/>
              <a:t>C/1 ura</a:t>
            </a:r>
          </a:p>
          <a:p>
            <a:pPr>
              <a:buNone/>
            </a:pPr>
            <a:r>
              <a:rPr lang="sl-SI" dirty="0" smtClean="0"/>
              <a:t>Višja je temperatura, krajši je čas sterilizacije</a:t>
            </a:r>
          </a:p>
          <a:p>
            <a:pPr>
              <a:buFontTx/>
              <a:buChar char="-"/>
            </a:pPr>
            <a:r>
              <a:rPr lang="sl-SI" dirty="0" smtClean="0"/>
              <a:t>Za predmete, ki prenesejo visoke temperature (npr. kovinski predmeti,...)</a:t>
            </a:r>
          </a:p>
          <a:p>
            <a:pPr>
              <a:buFontTx/>
              <a:buChar char="-"/>
            </a:pPr>
            <a:r>
              <a:rPr lang="sl-SI" dirty="0" smtClean="0"/>
              <a:t>Predmeti morajo biti zaviti – sekundarna kontaminacija iz zraka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Sterilizacija v suhem sterilizatorju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l-SI" smtClean="0">
                <a:latin typeface="Arial" charset="0"/>
              </a:rPr>
              <a:t>Avtoklav</a:t>
            </a:r>
          </a:p>
          <a:p>
            <a:pPr>
              <a:buFont typeface="Arial" charset="0"/>
              <a:buNone/>
            </a:pPr>
            <a:endParaRPr lang="sl-SI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sl-SI" smtClean="0">
              <a:latin typeface="Arial" charset="0"/>
            </a:endParaRPr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latin typeface="Arial" charset="0"/>
              </a:rPr>
              <a:t>Sterilizacija z vlažno toploto</a:t>
            </a:r>
          </a:p>
        </p:txBody>
      </p:sp>
      <p:sp>
        <p:nvSpPr>
          <p:cNvPr id="39941" name="AutoShape 5" descr="2Q=="/>
          <p:cNvSpPr>
            <a:spLocks noChangeAspect="1" noChangeArrowheads="1"/>
          </p:cNvSpPr>
          <p:nvPr/>
        </p:nvSpPr>
        <p:spPr bwMode="auto">
          <a:xfrm>
            <a:off x="3429000" y="2667000"/>
            <a:ext cx="2286000" cy="15240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9943" name="AutoShape 7" descr="2Q=="/>
          <p:cNvSpPr>
            <a:spLocks noChangeAspect="1" noChangeArrowheads="1"/>
          </p:cNvSpPr>
          <p:nvPr/>
        </p:nvSpPr>
        <p:spPr bwMode="auto">
          <a:xfrm>
            <a:off x="3429000" y="2667000"/>
            <a:ext cx="2286000" cy="15240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39945" name="Picture 9" descr="RTEmagicC_avtokl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2857500" cy="1914525"/>
          </a:xfrm>
          <a:prstGeom prst="rect">
            <a:avLst/>
          </a:prstGeom>
          <a:noFill/>
        </p:spPr>
      </p:pic>
      <p:sp>
        <p:nvSpPr>
          <p:cNvPr id="39947" name="AutoShape 11" descr="Z"/>
          <p:cNvSpPr>
            <a:spLocks noChangeAspect="1" noChangeArrowheads="1"/>
          </p:cNvSpPr>
          <p:nvPr/>
        </p:nvSpPr>
        <p:spPr bwMode="auto">
          <a:xfrm>
            <a:off x="3857625" y="2895600"/>
            <a:ext cx="1428750" cy="10668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9949" name="AutoShape 13" descr="Z"/>
          <p:cNvSpPr>
            <a:spLocks noChangeAspect="1" noChangeArrowheads="1"/>
          </p:cNvSpPr>
          <p:nvPr/>
        </p:nvSpPr>
        <p:spPr bwMode="auto">
          <a:xfrm>
            <a:off x="3857625" y="2895600"/>
            <a:ext cx="1428750" cy="10668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39951" name="Picture 15" descr="f775bfe7196ea6823e92b9461fbfb29c&amp;f=png&amp;q=80&amp;w=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0" y="1754188"/>
            <a:ext cx="3127375" cy="234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40965" name="Picture 5" descr="poka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Sterilizacija z vodno paro pod tlakom</a:t>
            </a:r>
          </a:p>
          <a:p>
            <a:r>
              <a:rPr lang="sl-SI" dirty="0" smtClean="0"/>
              <a:t>Uničimo vse oblike mikroorganizmov (vegetativne in spore)</a:t>
            </a:r>
          </a:p>
          <a:p>
            <a:r>
              <a:rPr lang="sl-SI" dirty="0" smtClean="0"/>
              <a:t>Koagulirajo beljakovine</a:t>
            </a:r>
          </a:p>
          <a:p>
            <a:r>
              <a:rPr lang="sl-SI" dirty="0" smtClean="0"/>
              <a:t>121</a:t>
            </a:r>
            <a:r>
              <a:rPr lang="sl-SI" baseline="30000" dirty="0" smtClean="0"/>
              <a:t>o</a:t>
            </a:r>
            <a:r>
              <a:rPr lang="sl-SI" dirty="0" smtClean="0"/>
              <a:t>C, tlak 103 kPa, najmanj 15 minut (običajno 30 minut)</a:t>
            </a:r>
          </a:p>
          <a:p>
            <a:r>
              <a:rPr lang="sl-SI" dirty="0" smtClean="0"/>
              <a:t>134</a:t>
            </a:r>
            <a:r>
              <a:rPr lang="sl-SI" baseline="30000" dirty="0" smtClean="0"/>
              <a:t>o</a:t>
            </a:r>
            <a:r>
              <a:rPr lang="sl-SI" dirty="0" smtClean="0"/>
              <a:t>C, tlak 220,8 kPa (2,5 atm), najmanj 5 minut (običajno 20 minut)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AVTOKLAVIRANJE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Fizikalni nadzor</a:t>
            </a:r>
          </a:p>
          <a:p>
            <a:pPr>
              <a:buFont typeface="Arial" charset="0"/>
              <a:buNone/>
            </a:pPr>
            <a:r>
              <a:rPr lang="sl-SI" dirty="0" smtClean="0"/>
              <a:t>Temperatura, vlaga, tlak, čas (računalniško)</a:t>
            </a:r>
          </a:p>
          <a:p>
            <a:r>
              <a:rPr lang="sl-SI" dirty="0" smtClean="0"/>
              <a:t>Kemični nadzor</a:t>
            </a:r>
          </a:p>
          <a:p>
            <a:pPr>
              <a:buFont typeface="Arial" charset="0"/>
              <a:buNone/>
            </a:pPr>
            <a:r>
              <a:rPr lang="sl-SI" dirty="0" smtClean="0"/>
              <a:t>- Indikatorski trak (spremeni barvo pri določeni T po določenem času)</a:t>
            </a:r>
          </a:p>
          <a:p>
            <a:r>
              <a:rPr lang="sl-SI" dirty="0" smtClean="0"/>
              <a:t>Biološki nadzor, spore nanešene na nosilec, po končani sterilizacije spore nacepimo (</a:t>
            </a:r>
            <a:r>
              <a:rPr lang="sl-SI" i="1" dirty="0" smtClean="0"/>
              <a:t>Bacillus steraothermophilus</a:t>
            </a:r>
            <a:r>
              <a:rPr lang="sl-SI" dirty="0" smtClean="0"/>
              <a:t>)</a:t>
            </a:r>
          </a:p>
        </p:txBody>
      </p:sp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dirty="0" smtClean="0"/>
              <a:t>KONTROLA USPEŠNOSTI STERILIZACIJE S TOPLOTO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Žarki X in gama žarki (ionizirajoča sevanja)</a:t>
            </a:r>
          </a:p>
          <a:p>
            <a:r>
              <a:rPr lang="sl-SI" dirty="0" smtClean="0"/>
              <a:t>Uporablja se v industrijske namene (v posebnih komorah)</a:t>
            </a:r>
          </a:p>
          <a:p>
            <a:r>
              <a:rPr lang="sl-SI" dirty="0" smtClean="0"/>
              <a:t>Za sterilizacijo toplotno občutljivih snovi (npr. vitamini, hormoni, pribor za transfuzijo, infuzijo, katetrov, brizgalk,...)</a:t>
            </a:r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Sterilizacija s sevanjem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Vakumska filtracija</a:t>
            </a:r>
          </a:p>
          <a:p>
            <a:r>
              <a:rPr lang="sl-SI" dirty="0" smtClean="0"/>
              <a:t>Mikrofiltracija (0,22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sl-SI" dirty="0" smtClean="0">
                <a:latin typeface="Times New Roman"/>
                <a:cs typeface="Times New Roman"/>
              </a:rPr>
              <a:t>m, </a:t>
            </a:r>
            <a:r>
              <a:rPr lang="sl-SI" dirty="0" smtClean="0"/>
              <a:t>0,45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sl-SI" dirty="0" smtClean="0">
                <a:latin typeface="Times New Roman"/>
                <a:cs typeface="Times New Roman"/>
              </a:rPr>
              <a:t>m)</a:t>
            </a:r>
            <a:endParaRPr lang="sl-SI" dirty="0" smtClean="0"/>
          </a:p>
          <a:p>
            <a:r>
              <a:rPr lang="sl-SI" dirty="0" smtClean="0"/>
              <a:t>Ultrafiltracija</a:t>
            </a:r>
          </a:p>
          <a:p>
            <a:r>
              <a:rPr lang="sl-SI" dirty="0" smtClean="0"/>
              <a:t>Nanofiltracija</a:t>
            </a:r>
          </a:p>
          <a:p>
            <a:r>
              <a:rPr lang="sl-SI" dirty="0" smtClean="0"/>
              <a:t>Reverzna ozmoza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Membranska filtracija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635896" cy="272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Osnovni namen razkuževanja: zmanjšanje števila mikrooganizmov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Znatno manjša možnost okužbe s patogenimi mikrooganizmi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Deznfekcijo običajno kombinirano (mehanski, fizikalni, uporaba kemikalij)</a:t>
            </a:r>
          </a:p>
        </p:txBody>
      </p:sp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RAZKUŽEVANJE- DEZINFEKCIJA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Etilen oksid  </a:t>
            </a:r>
          </a:p>
          <a:p>
            <a:r>
              <a:rPr lang="sl-SI" dirty="0" smtClean="0"/>
              <a:t>plin, zelo reaktiven (eksploziven), brez vonja</a:t>
            </a:r>
          </a:p>
          <a:p>
            <a:r>
              <a:rPr lang="sl-SI" dirty="0" smtClean="0"/>
              <a:t>Strupen (draži sluznice,kancerogen, mutagen)</a:t>
            </a:r>
          </a:p>
          <a:p>
            <a:r>
              <a:rPr lang="sl-SI" dirty="0" smtClean="0"/>
              <a:t>Po končani sterilizaciji moramo sterilizirani material </a:t>
            </a:r>
            <a:r>
              <a:rPr lang="sl-SI" b="1" dirty="0" smtClean="0"/>
              <a:t>OBVEZNO</a:t>
            </a:r>
            <a:r>
              <a:rPr lang="sl-SI" dirty="0" smtClean="0"/>
              <a:t> razpliniti ( s sterilnim zrakom)</a:t>
            </a:r>
          </a:p>
          <a:p>
            <a:r>
              <a:rPr lang="sl-SI" dirty="0" smtClean="0"/>
              <a:t>Čiste predmete zavijemo v plastično folijo, plin prehaja folijo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Sterilizacija z etilen oksidom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782444" cy="325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Antibiotiki= sredstva za zdravljenje bakterijskih infekcij</a:t>
            </a:r>
          </a:p>
          <a:p>
            <a:r>
              <a:rPr lang="sl-SI" dirty="0" smtClean="0"/>
              <a:t>Antimikotiki = sredstva za zdravljenje glivičnih infekcij</a:t>
            </a:r>
          </a:p>
          <a:p>
            <a:r>
              <a:rPr lang="sl-SI" dirty="0" smtClean="0"/>
              <a:t>Protivirusna zdravila – sredstva za zdravljenje virusnih infekcij (npr. aciklovir, Herpes simplex, zavira DNK polimerazo)</a:t>
            </a:r>
          </a:p>
          <a:p>
            <a:r>
              <a:rPr lang="sl-SI" dirty="0" smtClean="0"/>
              <a:t>Protiparazitne snovi – uničevanje parazitov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PROTIMIKROBNA SREDSTVA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Antibiotiki so protimikrobne snovi naravnega izvor</a:t>
            </a:r>
          </a:p>
          <a:p>
            <a:r>
              <a:rPr lang="sl-SI" dirty="0" smtClean="0"/>
              <a:t>Anti = proti, bios = življenje</a:t>
            </a:r>
          </a:p>
          <a:p>
            <a:r>
              <a:rPr lang="sl-SI" dirty="0" smtClean="0"/>
              <a:t>Sodobni antibiotiki so večinoma sintetizirani ali kemijsko modificirani naravni antibiotiki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Antibiotiki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Selektivnost</a:t>
            </a:r>
          </a:p>
          <a:p>
            <a:r>
              <a:rPr lang="sl-SI" dirty="0" smtClean="0"/>
              <a:t>Širok spekter delovanja</a:t>
            </a:r>
          </a:p>
          <a:p>
            <a:r>
              <a:rPr lang="sl-SI" dirty="0" smtClean="0"/>
              <a:t>Dolga razpolovna doba v plazmi</a:t>
            </a:r>
          </a:p>
          <a:p>
            <a:r>
              <a:rPr lang="sl-SI" dirty="0" smtClean="0"/>
              <a:t>Dobro prodiranje v medceličnino,celice, likvor</a:t>
            </a:r>
          </a:p>
          <a:p>
            <a:r>
              <a:rPr lang="sl-SI" dirty="0" smtClean="0"/>
              <a:t>Šibka vezava z beljakovinami v plazmi in v medceličnini</a:t>
            </a:r>
          </a:p>
          <a:p>
            <a:r>
              <a:rPr lang="sl-SI" dirty="0" smtClean="0"/>
              <a:t>Peroralno jemanje (skozi usta)</a:t>
            </a:r>
          </a:p>
          <a:p>
            <a:r>
              <a:rPr lang="sl-SI" dirty="0" smtClean="0"/>
              <a:t>Malo in redki stranski učinki (alergije,...)</a:t>
            </a:r>
          </a:p>
          <a:p>
            <a:r>
              <a:rPr lang="sl-SI" dirty="0" smtClean="0"/>
              <a:t>Odsotnost reakcij z drugimi zdravili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Lastnosti idealnega antibiotika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b="1" dirty="0" smtClean="0"/>
              <a:t>Delitev antibiotikov glede na mehanizem delovanja: </a:t>
            </a:r>
          </a:p>
          <a:p>
            <a:pPr marL="514350" indent="-514350">
              <a:buAutoNum type="arabicPeriod"/>
            </a:pPr>
            <a:r>
              <a:rPr lang="sl-SI" dirty="0" smtClean="0"/>
              <a:t>Preprečevanje sinteze celične stene</a:t>
            </a:r>
          </a:p>
          <a:p>
            <a:pPr marL="514350" indent="-514350">
              <a:buAutoNum type="arabicPeriod"/>
            </a:pPr>
            <a:r>
              <a:rPr lang="sl-SI" dirty="0" smtClean="0"/>
              <a:t>Vpliv na sintezo citoplazemske membrane</a:t>
            </a:r>
          </a:p>
          <a:p>
            <a:pPr marL="514350" indent="-514350">
              <a:buAutoNum type="arabicPeriod"/>
            </a:pPr>
            <a:r>
              <a:rPr lang="sl-SI" dirty="0" smtClean="0"/>
              <a:t>Vpliv na sintezo celičnih beljakovin</a:t>
            </a:r>
          </a:p>
          <a:p>
            <a:pPr marL="514350" indent="-514350">
              <a:buAutoNum type="arabicPeriod"/>
            </a:pPr>
            <a:r>
              <a:rPr lang="sl-SI" dirty="0" smtClean="0"/>
              <a:t>Vpliv na sintezo nukleinskih kislin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Delovanje antibiotikov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r>
              <a:rPr lang="sl-SI" dirty="0" smtClean="0"/>
              <a:t>Sestavina celične stene: peptidoglikan </a:t>
            </a:r>
          </a:p>
          <a:p>
            <a:r>
              <a:rPr lang="sl-SI" dirty="0" smtClean="0"/>
              <a:t>Pri sintezi peptidoglikanske verige  sodelujejo encimi </a:t>
            </a:r>
            <a:r>
              <a:rPr lang="sl-SI" b="1" dirty="0" smtClean="0"/>
              <a:t>peptidaze</a:t>
            </a:r>
            <a:r>
              <a:rPr lang="sl-SI" dirty="0" smtClean="0"/>
              <a:t> (karboksipeptidaze, transpeptidaze)</a:t>
            </a:r>
          </a:p>
          <a:p>
            <a:r>
              <a:rPr lang="sl-SI" dirty="0" smtClean="0"/>
              <a:t>Na te encime se lahko veže antibiotik in inaktivira njihovo delovanje</a:t>
            </a:r>
          </a:p>
          <a:p>
            <a:r>
              <a:rPr lang="sl-SI" dirty="0" smtClean="0"/>
              <a:t>Te encime imenujemo </a:t>
            </a:r>
            <a:r>
              <a:rPr lang="sl-SI" b="1" dirty="0" smtClean="0"/>
              <a:t>PBP encimi </a:t>
            </a:r>
            <a:r>
              <a:rPr lang="sl-SI" dirty="0" smtClean="0"/>
              <a:t>(penicilin vezoči proteini ali penicillin binding proteins)</a:t>
            </a:r>
          </a:p>
          <a:p>
            <a:r>
              <a:rPr lang="sl-SI" dirty="0" smtClean="0"/>
              <a:t>Tri vrste antibiotikov iz te skupine: betalaktamati,...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Preprečevanje sinteze celične stene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Značilen betalaktamski obroč</a:t>
            </a:r>
          </a:p>
          <a:p>
            <a:r>
              <a:rPr lang="sl-SI" dirty="0" smtClean="0"/>
              <a:t>Vstopajo skozi steno in se vežejo na proteine PBP, ki so na citoplazemski membrani</a:t>
            </a:r>
          </a:p>
          <a:p>
            <a:r>
              <a:rPr lang="sl-SI" dirty="0" smtClean="0"/>
              <a:t>Preprečevanje nastajanja celične stene</a:t>
            </a:r>
            <a:r>
              <a:rPr lang="sl-SI" dirty="0" smtClean="0">
                <a:sym typeface="Wingdings" pitchFamily="2" charset="2"/>
              </a:rPr>
              <a:t>odmrtje bakterij</a:t>
            </a:r>
            <a:endParaRPr lang="sl-SI" dirty="0" smtClean="0"/>
          </a:p>
          <a:p>
            <a:r>
              <a:rPr lang="sl-SI" dirty="0" smtClean="0"/>
              <a:t>npr. penicilin, cefalosporini, vankomicin, bacitracin,...</a:t>
            </a:r>
          </a:p>
          <a:p>
            <a:r>
              <a:rPr lang="sl-SI" dirty="0" smtClean="0"/>
              <a:t>Penicilin: 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Betalaktamati  </a:t>
            </a:r>
            <a:endParaRPr lang="sl-SI" dirty="0"/>
          </a:p>
        </p:txBody>
      </p:sp>
      <p:pic>
        <p:nvPicPr>
          <p:cNvPr id="4" name="Picture 3" descr="Betalaktamski obroč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4695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228730" cy="462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Nekatere bakterije izdelujejo encim laktamaze beta, ki uničuje betalaktamske antibiotike</a:t>
            </a:r>
          </a:p>
          <a:p>
            <a:r>
              <a:rPr lang="sl-SI" dirty="0" smtClean="0"/>
              <a:t>Po Gramu negativne bakterije imajo encim laktamaze beta v celični steni. </a:t>
            </a:r>
            <a:r>
              <a:rPr lang="sl-SI" smtClean="0"/>
              <a:t>Antibiotik </a:t>
            </a:r>
            <a:r>
              <a:rPr lang="sl-SI" dirty="0" smtClean="0"/>
              <a:t>vstopi v celico </a:t>
            </a:r>
            <a:r>
              <a:rPr lang="sl-SI" dirty="0" smtClean="0">
                <a:sym typeface="Wingdings" pitchFamily="2" charset="2"/>
              </a:rPr>
              <a:t> encim ga uniči</a:t>
            </a:r>
            <a:endParaRPr lang="sl-SI" dirty="0" smtClean="0"/>
          </a:p>
          <a:p>
            <a:r>
              <a:rPr lang="sl-SI" dirty="0" smtClean="0"/>
              <a:t>Po Gramu pozitivne bakterije izločajo encim laktamaze beta v okolje. Antibiotik je uničen izven celice.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</a:t>
            </a:r>
            <a:r>
              <a:rPr lang="sl-SI" dirty="0" smtClean="0"/>
              <a:t>aktamaze </a:t>
            </a:r>
            <a:r>
              <a:rPr lang="sl-SI" dirty="0" smtClean="0"/>
              <a:t>beta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Delujejo tako, da se vežejo z laktamazami beta in preprečijo njihovo delovanje</a:t>
            </a:r>
          </a:p>
          <a:p>
            <a:r>
              <a:rPr lang="sl-SI" dirty="0" smtClean="0"/>
              <a:t>Npr. klavulanska kislina, sulbaktam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Zaviralci laktamaze beta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Postopek, s katerim uničimo 99% mikroorganizmov, zmanjšamo število endospor </a:t>
            </a:r>
          </a:p>
          <a:p>
            <a:r>
              <a:rPr lang="sl-SI" dirty="0" smtClean="0"/>
              <a:t>Nujna uporaba v zdravstvu, farmaciji, živilstvu,..</a:t>
            </a:r>
          </a:p>
          <a:p>
            <a:r>
              <a:rPr lang="sl-SI" dirty="0" smtClean="0"/>
              <a:t>Posledica rednega razkuževanja, brez sterilizacije je nezaželena – </a:t>
            </a:r>
            <a:r>
              <a:rPr lang="sl-SI" b="1" dirty="0" smtClean="0"/>
              <a:t>pojav odpornosti </a:t>
            </a:r>
            <a:r>
              <a:rPr lang="sl-SI" dirty="0" smtClean="0"/>
              <a:t>mikroorganizmov proti razkužilom (</a:t>
            </a:r>
            <a:r>
              <a:rPr lang="sl-SI" b="1" dirty="0" smtClean="0"/>
              <a:t>rezistenca</a:t>
            </a:r>
            <a:r>
              <a:rPr lang="sl-SI" dirty="0" smtClean="0"/>
              <a:t>)</a:t>
            </a: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Delujejo podobno kot kationski detergenti</a:t>
            </a:r>
          </a:p>
          <a:p>
            <a:r>
              <a:rPr lang="sl-SI" dirty="0" smtClean="0"/>
              <a:t>Razgrajujejo fosfolipidni dvosloj</a:t>
            </a:r>
          </a:p>
          <a:p>
            <a:r>
              <a:rPr lang="sl-SI" dirty="0" smtClean="0"/>
              <a:t>Se ne absorbirajo iz prebavil</a:t>
            </a:r>
          </a:p>
          <a:p>
            <a:r>
              <a:rPr lang="sl-SI" dirty="0" smtClean="0"/>
              <a:t>Jih morajo vbrizgavati</a:t>
            </a:r>
          </a:p>
          <a:p>
            <a:r>
              <a:rPr lang="sl-SI" dirty="0" smtClean="0"/>
              <a:t>Uporabljajo za peroralno (preko ust) razkuževanja črevesja pred operacijo</a:t>
            </a:r>
          </a:p>
          <a:p>
            <a:r>
              <a:rPr lang="sl-SI" dirty="0" smtClean="0"/>
              <a:t>strupeni za ledvice, njihova uporaba  zelo omejena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Vpliv na sintezo citoplazemske membrane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Delujejo na različne načine: </a:t>
            </a:r>
          </a:p>
          <a:p>
            <a:pPr lvl="1">
              <a:buFont typeface="Wingdings" pitchFamily="2" charset="2"/>
              <a:buChar char="§"/>
            </a:pPr>
            <a:r>
              <a:rPr lang="sl-SI" dirty="0" smtClean="0"/>
              <a:t>preprečijo vezavo t-RNK na ribosome</a:t>
            </a:r>
          </a:p>
          <a:p>
            <a:pPr lvl="1">
              <a:buFont typeface="Wingdings" pitchFamily="2" charset="2"/>
              <a:buChar char="§"/>
            </a:pPr>
            <a:r>
              <a:rPr lang="sl-SI" dirty="0" smtClean="0"/>
              <a:t>vežejo se na riboskomske podenote in tako preprečijo sintezo beljakovin</a:t>
            </a:r>
          </a:p>
          <a:p>
            <a:pPr lvl="1">
              <a:buFont typeface="Wingdings" pitchFamily="2" charset="2"/>
              <a:buChar char="§"/>
            </a:pPr>
            <a:r>
              <a:rPr lang="sl-SI" dirty="0" smtClean="0"/>
              <a:t>Preprečijo sintezo peptidnih vezi</a:t>
            </a:r>
          </a:p>
          <a:p>
            <a:pPr lvl="1">
              <a:buFont typeface="Wingdings" pitchFamily="2" charset="2"/>
              <a:buChar char="§"/>
            </a:pPr>
            <a:r>
              <a:rPr lang="sl-SI" dirty="0" smtClean="0"/>
              <a:t>Preprečujejo translacijo  </a:t>
            </a:r>
          </a:p>
          <a:p>
            <a:r>
              <a:rPr lang="sl-SI" u="sng" dirty="0" smtClean="0"/>
              <a:t>slabost: </a:t>
            </a:r>
            <a:r>
              <a:rPr lang="sl-SI" dirty="0" smtClean="0"/>
              <a:t>najširši spekter delovanja, uničijo  tudi vso normalno mikrofloro), nekateri se lahko vežejo na človeške ribosome v mitohondrijih</a:t>
            </a:r>
          </a:p>
          <a:p>
            <a:r>
              <a:rPr lang="sl-SI" dirty="0" smtClean="0"/>
              <a:t>Aminoglikozidi, tetraciklini, kloramfenikol,...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Vpliv na sintezo znotrajceličnih beljakovin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sulfonamidi,</a:t>
            </a:r>
            <a:r>
              <a:rPr lang="sl-SI" dirty="0" smtClean="0"/>
              <a:t> ki so skoraj netoksični, vendar je večina bakterij že rezistentna, nujna kombinacija z drugimi snovmi)</a:t>
            </a:r>
          </a:p>
          <a:p>
            <a:r>
              <a:rPr lang="sl-SI" dirty="0" smtClean="0"/>
              <a:t>Sulfonamidi preprečuje sintezo purinov in pirimidinov,</a:t>
            </a:r>
          </a:p>
          <a:p>
            <a:r>
              <a:rPr lang="sl-SI" dirty="0" smtClean="0"/>
              <a:t>Motijo sintezo folne kisline, ki je nujna za sintezo purinov in pirimidinov</a:t>
            </a:r>
          </a:p>
          <a:p>
            <a:r>
              <a:rPr lang="sl-SI" dirty="0" smtClean="0"/>
              <a:t>Evkariontske celice ne sintetizirajo folne kisline, zato na njih sulfonamidi ne delujejo toksično 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Vpliv na sintezo nukleinskih kislin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sl-SI" dirty="0" smtClean="0"/>
              <a:t>3. </a:t>
            </a:r>
            <a:r>
              <a:rPr lang="sl-SI" b="1" dirty="0" smtClean="0"/>
              <a:t>celičnih beljakovin </a:t>
            </a:r>
            <a:r>
              <a:rPr lang="sl-SI" dirty="0" smtClean="0"/>
              <a:t>(npr. tetraciklini, izolirali so jih iz bakterij rodu </a:t>
            </a:r>
            <a:r>
              <a:rPr lang="sl-SI" i="1" dirty="0" smtClean="0"/>
              <a:t>Streptomyces, </a:t>
            </a:r>
            <a:r>
              <a:rPr lang="sl-SI" u="sng" dirty="0" smtClean="0"/>
              <a:t>slabost: </a:t>
            </a:r>
            <a:r>
              <a:rPr lang="sl-SI" dirty="0" smtClean="0"/>
              <a:t>najširši spekter delovanja, uničijo  tudi vso normalno mikrofloro)</a:t>
            </a:r>
          </a:p>
          <a:p>
            <a:pPr marL="514350" indent="-514350">
              <a:buNone/>
            </a:pPr>
            <a:r>
              <a:rPr lang="sl-SI" dirty="0" smtClean="0"/>
              <a:t>4. </a:t>
            </a:r>
            <a:r>
              <a:rPr lang="sl-SI" b="1" dirty="0" smtClean="0"/>
              <a:t>nukleinskih kislin </a:t>
            </a:r>
            <a:r>
              <a:rPr lang="sl-SI" dirty="0" smtClean="0"/>
              <a:t>(zavirajo sintezo nukleinskih kislin, npr. sulfonamidi, ki so skoraj netoksični, vendar je večina bakterij že rezistentna, nujna kombinacija z drugimi snovmi)</a:t>
            </a: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Direktna toksičnost (koprivnica, oteženo dihanje, anafilaktični šok)</a:t>
            </a:r>
          </a:p>
          <a:p>
            <a:r>
              <a:rPr lang="sl-SI" dirty="0" smtClean="0"/>
              <a:t>Sprememba normalne mikroflore črevesja, porast </a:t>
            </a:r>
            <a:r>
              <a:rPr lang="sl-SI" i="1" dirty="0" smtClean="0"/>
              <a:t>Clostridium difficile</a:t>
            </a:r>
          </a:p>
          <a:p>
            <a:r>
              <a:rPr lang="sl-SI" dirty="0" smtClean="0"/>
              <a:t>Porast glivice </a:t>
            </a:r>
            <a:r>
              <a:rPr lang="sl-SI" i="1" dirty="0" smtClean="0"/>
              <a:t>Candida albicans </a:t>
            </a:r>
            <a:r>
              <a:rPr lang="sl-SI" dirty="0" smtClean="0"/>
              <a:t>v ustih, nožnici, gastrointestinalnem traktu</a:t>
            </a:r>
          </a:p>
          <a:p>
            <a:r>
              <a:rPr lang="sl-SI" dirty="0" smtClean="0"/>
              <a:t>Zdravila za tuberkulozo – poškodba jeter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Toksičnost antibiotikov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sz="3300" b="1" dirty="0" smtClean="0"/>
              <a:t>5 osnovnih mehanizmov:</a:t>
            </a:r>
          </a:p>
          <a:p>
            <a:pPr marL="624078" indent="-514350">
              <a:buAutoNum type="arabicPeriod"/>
            </a:pPr>
            <a:r>
              <a:rPr lang="sl-SI" dirty="0" smtClean="0"/>
              <a:t>Sprememba tarčnega mesta oz. prijemališča antibiotika (npr. sprememba penicilin vezočih beljakovin-PBP)</a:t>
            </a:r>
          </a:p>
          <a:p>
            <a:pPr marL="624078" indent="-514350">
              <a:buAutoNum type="arabicPeriod"/>
            </a:pPr>
            <a:r>
              <a:rPr lang="sl-SI" dirty="0" smtClean="0"/>
              <a:t>Encimska razgradnja antibiotika (npr. razgradnja betalaktamskih antibiorikov z laktamazami beta)</a:t>
            </a:r>
          </a:p>
          <a:p>
            <a:pPr marL="624078" indent="-514350">
              <a:buAutoNum type="arabicPeriod"/>
            </a:pPr>
            <a:r>
              <a:rPr lang="sl-SI" dirty="0" smtClean="0"/>
              <a:t>Nepropustnost oz. zmanjšana prepustnost celične membrane za antibiotik</a:t>
            </a:r>
          </a:p>
          <a:p>
            <a:pPr marL="624078" indent="-514350">
              <a:buAutoNum type="arabicPeriod"/>
            </a:pPr>
            <a:r>
              <a:rPr lang="sl-SI" dirty="0" smtClean="0"/>
              <a:t>Sprememba presnovne poti, na katero deluje antibiotik</a:t>
            </a:r>
          </a:p>
          <a:p>
            <a:pPr marL="624078" indent="-514350">
              <a:buAutoNum type="arabicPeriod"/>
            </a:pPr>
            <a:r>
              <a:rPr lang="sl-SI" dirty="0" smtClean="0"/>
              <a:t>Aktivno izčrpavanje antibiotika iz bakterijske celice s posebnimi membranskimi beljakovinami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Mehanizmi bakterijske odpornosti proti antibiotikom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Odpornost oz. učinkovitost antibiotikov ugotavljamo z antibiogramov</a:t>
            </a:r>
          </a:p>
          <a:p>
            <a:r>
              <a:rPr lang="sl-SI" dirty="0" smtClean="0"/>
              <a:t>Ločimo dve vrst antibiogramov: </a:t>
            </a:r>
          </a:p>
          <a:p>
            <a:pPr>
              <a:buNone/>
            </a:pPr>
            <a:r>
              <a:rPr lang="sl-SI" dirty="0" smtClean="0"/>
              <a:t> 1. difuzijski antibiogram </a:t>
            </a:r>
          </a:p>
          <a:p>
            <a:pPr>
              <a:buNone/>
            </a:pPr>
            <a:r>
              <a:rPr lang="sl-SI" dirty="0" smtClean="0"/>
              <a:t>2. dilucijski antibiogram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Antibiogram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upload.wikimedia.org/wikipedia/commons/c/c2/Bacterial_lawn_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4416" y="2071182"/>
            <a:ext cx="4975167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Inhibicijske cone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endParaRPr lang="sl-SI" dirty="0" smtClean="0"/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Razkuževanje s toploto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Razkuževanje s kemičnimi sredstvi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Razkuževanje s sevanji</a:t>
            </a: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Načini razkuževanja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600" dirty="0" smtClean="0"/>
              <a:t>Načini razkuževanja s toploto: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Kuhanje v vreli vodi ali vodni pari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Pasterizacija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err="1" smtClean="0"/>
              <a:t>Tindalizacija</a:t>
            </a:r>
            <a:endParaRPr lang="sl-SI" sz="3600" dirty="0" smtClean="0"/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163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Razkuževanje s toploto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Font typeface="Arial" charset="0"/>
              <a:buNone/>
            </a:pPr>
            <a:endParaRPr lang="sl-SI" smtClean="0"/>
          </a:p>
          <a:p>
            <a:pPr marL="400050" lvl="1" indent="0">
              <a:buFont typeface="Arial" charset="0"/>
              <a:buNone/>
            </a:pPr>
            <a:r>
              <a:rPr lang="sl-SI" sz="3600" smtClean="0"/>
              <a:t>Pri 100</a:t>
            </a:r>
            <a:r>
              <a:rPr lang="sl-SI" sz="3600" baseline="30000" smtClean="0"/>
              <a:t>o</a:t>
            </a:r>
            <a:r>
              <a:rPr lang="sl-SI" sz="3600" smtClean="0"/>
              <a:t>C/</a:t>
            </a:r>
            <a:r>
              <a:rPr lang="sl-SI" sz="3600" b="1" smtClean="0"/>
              <a:t>10</a:t>
            </a:r>
            <a:r>
              <a:rPr lang="sl-SI" sz="3600" smtClean="0"/>
              <a:t> minut – uničimo vse vegetativne oblike mikroorganizmov.</a:t>
            </a:r>
          </a:p>
          <a:p>
            <a:pPr marL="400050" lvl="1" indent="0">
              <a:buFont typeface="Arial" charset="0"/>
              <a:buNone/>
            </a:pPr>
            <a:endParaRPr lang="sl-SI" sz="3600" smtClean="0"/>
          </a:p>
          <a:p>
            <a:pPr marL="400050" lvl="1" indent="0">
              <a:buFont typeface="Arial" charset="0"/>
              <a:buNone/>
            </a:pPr>
            <a:r>
              <a:rPr lang="sl-SI" sz="3600" smtClean="0"/>
              <a:t>Pri 100</a:t>
            </a:r>
            <a:r>
              <a:rPr lang="sl-SI" sz="3600" baseline="30000" smtClean="0"/>
              <a:t>o</a:t>
            </a:r>
            <a:r>
              <a:rPr lang="sl-SI" sz="3600" smtClean="0"/>
              <a:t>C/</a:t>
            </a:r>
            <a:r>
              <a:rPr lang="sl-SI" sz="3600" b="1" smtClean="0"/>
              <a:t>30</a:t>
            </a:r>
            <a:r>
              <a:rPr lang="sl-SI" sz="3600" smtClean="0"/>
              <a:t> minut – uničimo vse vegetativne oblike mikroorganizmov in zmanjšamo število endospor.</a:t>
            </a:r>
          </a:p>
          <a:p>
            <a:pPr marL="400050" lvl="1" indent="0">
              <a:buFont typeface="Arial" charset="0"/>
              <a:buNone/>
            </a:pPr>
            <a:endParaRPr lang="sl-SI" sz="3600" smtClean="0"/>
          </a:p>
          <a:p>
            <a:endParaRPr lang="sl-SI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KUHANJE V VRELI VODI ALI VODNI PARI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Postopek, pri katerem segrevamo praviloma pod vreliščem vode.</a:t>
            </a:r>
          </a:p>
          <a:p>
            <a:r>
              <a:rPr lang="sl-SI" smtClean="0"/>
              <a:t>Uničimo večino vegetativnih oblik mikroorganizmov. Poznamo različne načine pasterizacije: LTLT, HTST, UHT</a:t>
            </a:r>
          </a:p>
        </p:txBody>
      </p:sp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PASTERIZACIJA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869</TotalTime>
  <Words>1879</Words>
  <Application>Microsoft Office PowerPoint</Application>
  <PresentationFormat>On-screen Show (4:3)</PresentationFormat>
  <Paragraphs>275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Concourse</vt:lpstr>
      <vt:lpstr>UNIČEVANJE MIKROORGANIZMOV</vt:lpstr>
      <vt:lpstr>ČIŠČENJE (SANITACIJA)</vt:lpstr>
      <vt:lpstr>Detergenti -čistila</vt:lpstr>
      <vt:lpstr>RAZKUŽEVANJE- DEZINFEKCIJA</vt:lpstr>
      <vt:lpstr>PowerPoint Presentation</vt:lpstr>
      <vt:lpstr>Načini razkuževanja</vt:lpstr>
      <vt:lpstr>Razkuževanje s toploto</vt:lpstr>
      <vt:lpstr>KUHANJE V VRELI VODI ALI VODNI PARI</vt:lpstr>
      <vt:lpstr>PASTERIZACIJA</vt:lpstr>
      <vt:lpstr>Načini pasterizacije</vt:lpstr>
      <vt:lpstr>TINDALIZACIJA – frakcionirana sterilizacija</vt:lpstr>
      <vt:lpstr>Razkuževanje s kemičnimi sredstvi - razkužili</vt:lpstr>
      <vt:lpstr>Delitev razkužil</vt:lpstr>
      <vt:lpstr>PowerPoint Presentation</vt:lpstr>
      <vt:lpstr>Dejavniki, ki vplivajo na delovanje razkužil</vt:lpstr>
      <vt:lpstr>PowerPoint Presentation</vt:lpstr>
      <vt:lpstr>Delovanje razkužil</vt:lpstr>
      <vt:lpstr>Kemična zgradba razkužil</vt:lpstr>
      <vt:lpstr>PowerPoint Presentation</vt:lpstr>
      <vt:lpstr>PowerPoint Presentation</vt:lpstr>
      <vt:lpstr>PowerPoint Presentation</vt:lpstr>
      <vt:lpstr>Razkuževanje s sevanji</vt:lpstr>
      <vt:lpstr>UV žarki</vt:lpstr>
      <vt:lpstr>PowerPoint Presentation</vt:lpstr>
      <vt:lpstr>Mikrovalovi</vt:lpstr>
      <vt:lpstr>Ultrazvok</vt:lpstr>
      <vt:lpstr>STERILIZACIJA</vt:lpstr>
      <vt:lpstr>Sterilizacija s suho toploto</vt:lpstr>
      <vt:lpstr>Žarenje</vt:lpstr>
      <vt:lpstr>Obžiganje</vt:lpstr>
      <vt:lpstr>Sežiganje</vt:lpstr>
      <vt:lpstr>Suha sterilizacija</vt:lpstr>
      <vt:lpstr>Sterilizacija v suhem sterilizatorju</vt:lpstr>
      <vt:lpstr>Sterilizacija z vlažno toploto</vt:lpstr>
      <vt:lpstr>PowerPoint Presentation</vt:lpstr>
      <vt:lpstr>AVTOKLAVIRANJE</vt:lpstr>
      <vt:lpstr>KONTROLA USPEŠNOSTI STERILIZACIJE S TOPLOTO</vt:lpstr>
      <vt:lpstr>Sterilizacija s sevanjem</vt:lpstr>
      <vt:lpstr>Membranska filtracija</vt:lpstr>
      <vt:lpstr>Sterilizacija z etilen oksidom</vt:lpstr>
      <vt:lpstr>PROTIMIKROBNA SREDSTVA</vt:lpstr>
      <vt:lpstr>Antibiotiki</vt:lpstr>
      <vt:lpstr>Lastnosti idealnega antibiotika</vt:lpstr>
      <vt:lpstr>Delovanje antibiotikov</vt:lpstr>
      <vt:lpstr>Preprečevanje sinteze celične stene</vt:lpstr>
      <vt:lpstr>Betalaktamati  </vt:lpstr>
      <vt:lpstr>PowerPoint Presentation</vt:lpstr>
      <vt:lpstr>Laktamaze beta</vt:lpstr>
      <vt:lpstr>Zaviralci laktamaze beta</vt:lpstr>
      <vt:lpstr>Vpliv na sintezo citoplazemske membrane</vt:lpstr>
      <vt:lpstr>Vpliv na sintezo znotrajceličnih beljakovin</vt:lpstr>
      <vt:lpstr>Vpliv na sintezo nukleinskih kislin</vt:lpstr>
      <vt:lpstr>PowerPoint Presentation</vt:lpstr>
      <vt:lpstr>Toksičnost antibiotikov</vt:lpstr>
      <vt:lpstr>Mehanizmi bakterijske odpornosti proti antibiotikom</vt:lpstr>
      <vt:lpstr>Antibiogram</vt:lpstr>
      <vt:lpstr>Inhibicijske cone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UNIČEVANJE MIKROORGANIZMOV</dc:title>
  <dc:creator>Uporabnik</dc:creator>
  <cp:lastModifiedBy>Tjasa</cp:lastModifiedBy>
  <cp:revision>47</cp:revision>
  <dcterms:created xsi:type="dcterms:W3CDTF">2012-04-09T08:42:37Z</dcterms:created>
  <dcterms:modified xsi:type="dcterms:W3CDTF">2018-01-14T16:06:03Z</dcterms:modified>
</cp:coreProperties>
</file>