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44"/>
  </p:notesMasterIdLst>
  <p:sldIdLst>
    <p:sldId id="256" r:id="rId2"/>
    <p:sldId id="297" r:id="rId3"/>
    <p:sldId id="298" r:id="rId4"/>
    <p:sldId id="299" r:id="rId5"/>
    <p:sldId id="301" r:id="rId6"/>
    <p:sldId id="300" r:id="rId7"/>
    <p:sldId id="302" r:id="rId8"/>
    <p:sldId id="303" r:id="rId9"/>
    <p:sldId id="321" r:id="rId10"/>
    <p:sldId id="305" r:id="rId11"/>
    <p:sldId id="306" r:id="rId12"/>
    <p:sldId id="307" r:id="rId13"/>
    <p:sldId id="318" r:id="rId14"/>
    <p:sldId id="308" r:id="rId15"/>
    <p:sldId id="261" r:id="rId16"/>
    <p:sldId id="257" r:id="rId17"/>
    <p:sldId id="258" r:id="rId18"/>
    <p:sldId id="284" r:id="rId19"/>
    <p:sldId id="262" r:id="rId20"/>
    <p:sldId id="263" r:id="rId21"/>
    <p:sldId id="264" r:id="rId22"/>
    <p:sldId id="283" r:id="rId23"/>
    <p:sldId id="280" r:id="rId24"/>
    <p:sldId id="259" r:id="rId25"/>
    <p:sldId id="309" r:id="rId26"/>
    <p:sldId id="310" r:id="rId27"/>
    <p:sldId id="313" r:id="rId28"/>
    <p:sldId id="314" r:id="rId29"/>
    <p:sldId id="316" r:id="rId30"/>
    <p:sldId id="317" r:id="rId31"/>
    <p:sldId id="315" r:id="rId32"/>
    <p:sldId id="311" r:id="rId33"/>
    <p:sldId id="312" r:id="rId34"/>
    <p:sldId id="319" r:id="rId35"/>
    <p:sldId id="322" r:id="rId36"/>
    <p:sldId id="325" r:id="rId37"/>
    <p:sldId id="324" r:id="rId38"/>
    <p:sldId id="267" r:id="rId39"/>
    <p:sldId id="326" r:id="rId40"/>
    <p:sldId id="328" r:id="rId41"/>
    <p:sldId id="329" r:id="rId42"/>
    <p:sldId id="274" r:id="rId4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77122" autoAdjust="0"/>
  </p:normalViewPr>
  <p:slideViewPr>
    <p:cSldViewPr>
      <p:cViewPr varScale="1">
        <p:scale>
          <a:sx n="70" d="100"/>
          <a:sy n="70" d="100"/>
        </p:scale>
        <p:origin x="-210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7" d="100"/>
          <a:sy n="77" d="100"/>
        </p:scale>
        <p:origin x="-213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8FFF72B-962C-4270-B8F2-6F8FE9182C97}" type="slidenum">
              <a:rPr lang="sl-SI"/>
              <a:pPr/>
              <a:t>‹#›</a:t>
            </a:fld>
            <a:endParaRPr lang="sl-SI"/>
          </a:p>
        </p:txBody>
      </p:sp>
    </p:spTree>
    <p:extLst>
      <p:ext uri="{BB962C8B-B14F-4D97-AF65-F5344CB8AC3E}">
        <p14:creationId xmlns:p14="http://schemas.microsoft.com/office/powerpoint/2010/main" val="8156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icrobiologytext.com/index.php?module=Book&amp;func=displayarticle&amp;art_id=394" TargetMode="External"/><Relationship Id="rId7" Type="http://schemas.openxmlformats.org/officeDocument/2006/relationships/hyperlink" Target="http://www.microbiologytext.com/index.php?module=Book&amp;func=displaychapter&amp;chap_id=74&amp;theme=Printer"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microbiologytext.com/index.php?module=Book&amp;func=displayarticle&amp;art_id=393&amp;theme=Printer" TargetMode="External"/><Relationship Id="rId5" Type="http://schemas.openxmlformats.org/officeDocument/2006/relationships/hyperlink" Target="http://www.microbiologytext.com/index.php?module=Book&amp;func=displayarticlesinchapter&amp;chap_id=74" TargetMode="External"/><Relationship Id="rId4" Type="http://schemas.openxmlformats.org/officeDocument/2006/relationships/hyperlink" Target="http://www.microbiologytext.com/index.php?module=Book&amp;func=toc&amp;book_id=4"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sl.wikipedia.org/wiki/Imunski_sistem" TargetMode="External"/><Relationship Id="rId13" Type="http://schemas.openxmlformats.org/officeDocument/2006/relationships/hyperlink" Target="https://sl.wikipedia.org/wiki/Proencim" TargetMode="External"/><Relationship Id="rId18" Type="http://schemas.openxmlformats.org/officeDocument/2006/relationships/hyperlink" Target="https://sl.wikipedia.org/wiki/Bakterije" TargetMode="External"/><Relationship Id="rId26" Type="http://schemas.openxmlformats.org/officeDocument/2006/relationships/hyperlink" Target="https://sl.wikipedia.org/w/index.php?title=Esteraza&amp;action=edit&amp;redlink=1" TargetMode="External"/><Relationship Id="rId3" Type="http://schemas.openxmlformats.org/officeDocument/2006/relationships/hyperlink" Target="https://sl.wikipedia.org/w/index.php?title=Biokemijska_kaskada&amp;action=edit&amp;redlink=1" TargetMode="External"/><Relationship Id="rId21" Type="http://schemas.openxmlformats.org/officeDocument/2006/relationships/hyperlink" Target="https://sl.wikipedia.org/wiki/Protitelo" TargetMode="External"/><Relationship Id="rId7" Type="http://schemas.openxmlformats.org/officeDocument/2006/relationships/hyperlink" Target="https://sl.wikipedia.org/wiki/Patogen" TargetMode="External"/><Relationship Id="rId12" Type="http://schemas.openxmlformats.org/officeDocument/2006/relationships/hyperlink" Target="https://sl.wikipedia.org/wiki/Kri" TargetMode="External"/><Relationship Id="rId17" Type="http://schemas.openxmlformats.org/officeDocument/2006/relationships/hyperlink" Target="https://sl.wikipedia.org/wiki/Celi%C4%8Dna_membrana" TargetMode="External"/><Relationship Id="rId25" Type="http://schemas.openxmlformats.org/officeDocument/2006/relationships/hyperlink" Target="https://sl.wikipedia.org/wiki/Serin" TargetMode="External"/><Relationship Id="rId2" Type="http://schemas.openxmlformats.org/officeDocument/2006/relationships/slide" Target="../slides/slide29.xml"/><Relationship Id="rId16" Type="http://schemas.openxmlformats.org/officeDocument/2006/relationships/hyperlink" Target="https://sl.wikipedia.org/wiki/Krvni_serum" TargetMode="External"/><Relationship Id="rId20" Type="http://schemas.openxmlformats.org/officeDocument/2006/relationships/hyperlink" Target="https://sl.wikipedia.org/wiki/Citokin" TargetMode="External"/><Relationship Id="rId29" Type="http://schemas.openxmlformats.org/officeDocument/2006/relationships/hyperlink" Target="https://sl.wikipedia.org/w/index.php?title=Konvertaza&amp;action=edit&amp;redlink=1" TargetMode="External"/><Relationship Id="rId1" Type="http://schemas.openxmlformats.org/officeDocument/2006/relationships/notesMaster" Target="../notesMasters/notesMaster1.xml"/><Relationship Id="rId6" Type="http://schemas.openxmlformats.org/officeDocument/2006/relationships/hyperlink" Target="https://sl.wikipedia.org/wiki/Organizem" TargetMode="External"/><Relationship Id="rId11" Type="http://schemas.openxmlformats.org/officeDocument/2006/relationships/hyperlink" Target="https://sl.wikipedia.org/wiki/Beljakovina" TargetMode="External"/><Relationship Id="rId24" Type="http://schemas.openxmlformats.org/officeDocument/2006/relationships/hyperlink" Target="https://sl.wikipedia.org/w/index.php?title=Konformacija&amp;action=edit&amp;redlink=1" TargetMode="External"/><Relationship Id="rId5" Type="http://schemas.openxmlformats.org/officeDocument/2006/relationships/hyperlink" Target="https://sl.wikipedia.org/wiki/Kemijska_reakcija" TargetMode="External"/><Relationship Id="rId15" Type="http://schemas.openxmlformats.org/officeDocument/2006/relationships/hyperlink" Target="https://sl.wikipedia.org/wiki/Globulin" TargetMode="External"/><Relationship Id="rId23" Type="http://schemas.openxmlformats.org/officeDocument/2006/relationships/hyperlink" Target="https://sl.wikipedia.org/w/index.php?title=Pentamer&amp;action=edit&amp;redlink=1" TargetMode="External"/><Relationship Id="rId28" Type="http://schemas.openxmlformats.org/officeDocument/2006/relationships/hyperlink" Target="https://sl.wikipedia.org/wiki/Difuzija" TargetMode="External"/><Relationship Id="rId10" Type="http://schemas.openxmlformats.org/officeDocument/2006/relationships/hyperlink" Target="https://sl.wikipedia.org/wiki/Limfocit" TargetMode="External"/><Relationship Id="rId19" Type="http://schemas.openxmlformats.org/officeDocument/2006/relationships/hyperlink" Target="https://sl.wikipedia.org/wiki/Liza" TargetMode="External"/><Relationship Id="rId4" Type="http://schemas.openxmlformats.org/officeDocument/2006/relationships/hyperlink" Target="https://sl.wikipedia.org/wiki/Biokemija" TargetMode="External"/><Relationship Id="rId9" Type="http://schemas.openxmlformats.org/officeDocument/2006/relationships/hyperlink" Target="https://sl.wikipedia.org/wiki/Naravna_imunost" TargetMode="External"/><Relationship Id="rId14" Type="http://schemas.openxmlformats.org/officeDocument/2006/relationships/hyperlink" Target="https://sl.wikipedia.org/wiki/Jetra" TargetMode="External"/><Relationship Id="rId22" Type="http://schemas.openxmlformats.org/officeDocument/2006/relationships/hyperlink" Target="https://sl.wikipedia.org/wiki/Antigen" TargetMode="External"/><Relationship Id="rId27" Type="http://schemas.openxmlformats.org/officeDocument/2006/relationships/hyperlink" Target="https://sl.wikipedia.org/wiki/Est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l.wikipedia.org/wiki/Antigen"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sl.wikipedia.org/w/index.php?title=Konformacija&amp;action=edit&amp;redlink=1" TargetMode="External"/><Relationship Id="rId4" Type="http://schemas.openxmlformats.org/officeDocument/2006/relationships/hyperlink" Target="https://sl.wikipedia.org/w/index.php?title=Pentamer&amp;action=edit&amp;redlink=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sl.wikipedia.org/wiki/Rak_(bolezen)" TargetMode="External"/><Relationship Id="rId13" Type="http://schemas.openxmlformats.org/officeDocument/2006/relationships/hyperlink" Target="https://sl.wikipedia.org/wiki/Limfocit_B" TargetMode="External"/><Relationship Id="rId18" Type="http://schemas.openxmlformats.org/officeDocument/2006/relationships/hyperlink" Target="https://sl.wikipedia.org/wiki/Beljakovina" TargetMode="External"/><Relationship Id="rId26" Type="http://schemas.openxmlformats.org/officeDocument/2006/relationships/hyperlink" Target="https://sl.wikipedia.org/wiki/Serin" TargetMode="External"/><Relationship Id="rId3" Type="http://schemas.openxmlformats.org/officeDocument/2006/relationships/hyperlink" Target="https://sl.wikipedia.org/wiki/Limfocit" TargetMode="External"/><Relationship Id="rId21" Type="http://schemas.openxmlformats.org/officeDocument/2006/relationships/hyperlink" Target="https://sl.wikipedia.org/wiki/Evolucija" TargetMode="External"/><Relationship Id="rId7" Type="http://schemas.openxmlformats.org/officeDocument/2006/relationships/hyperlink" Target="https://sl.wikipedia.org/wiki/Virus" TargetMode="External"/><Relationship Id="rId12" Type="http://schemas.openxmlformats.org/officeDocument/2006/relationships/hyperlink" Target="https://sl.wikipedia.org/wiki/Imunoglobulin" TargetMode="External"/><Relationship Id="rId17" Type="http://schemas.openxmlformats.org/officeDocument/2006/relationships/hyperlink" Target="https://sl.wikipedia.org/wiki/Receptor_(biokemija)" TargetMode="External"/><Relationship Id="rId25" Type="http://schemas.openxmlformats.org/officeDocument/2006/relationships/hyperlink" Target="https://sl.wikipedia.org/wiki/Plazmalema" TargetMode="External"/><Relationship Id="rId2" Type="http://schemas.openxmlformats.org/officeDocument/2006/relationships/slide" Target="../slides/slide42.xml"/><Relationship Id="rId16" Type="http://schemas.openxmlformats.org/officeDocument/2006/relationships/hyperlink" Target="https://sl.wikipedia.org/wiki/Naravna_celica_ubijalka#cite_note-3" TargetMode="External"/><Relationship Id="rId20" Type="http://schemas.openxmlformats.org/officeDocument/2006/relationships/hyperlink" Target="https://sl.wikipedia.org/wiki/Citotoksi%C4%8Dni_limfocit_T" TargetMode="External"/><Relationship Id="rId1" Type="http://schemas.openxmlformats.org/officeDocument/2006/relationships/notesMaster" Target="../notesMasters/notesMaster1.xml"/><Relationship Id="rId6" Type="http://schemas.openxmlformats.org/officeDocument/2006/relationships/hyperlink" Target="https://sl.wikipedia.org/wiki/Citokin" TargetMode="External"/><Relationship Id="rId11" Type="http://schemas.openxmlformats.org/officeDocument/2006/relationships/hyperlink" Target="https://sl.wikipedia.org/w/index.php?title=T-celi%C4%8Dni_receptor&amp;action=edit&amp;redlink=1" TargetMode="External"/><Relationship Id="rId24" Type="http://schemas.openxmlformats.org/officeDocument/2006/relationships/hyperlink" Target="https://sl.wikipedia.org/wiki/Grancim" TargetMode="External"/><Relationship Id="rId5" Type="http://schemas.openxmlformats.org/officeDocument/2006/relationships/hyperlink" Target="https://sl.wikipedia.org/wiki/Makrofag" TargetMode="External"/><Relationship Id="rId15" Type="http://schemas.openxmlformats.org/officeDocument/2006/relationships/hyperlink" Target="https://sl.wikipedia.org/wiki/Naravna_celica_ubijalka#cite_note-2" TargetMode="External"/><Relationship Id="rId23" Type="http://schemas.openxmlformats.org/officeDocument/2006/relationships/hyperlink" Target="https://sl.wikipedia.org/wiki/Perforin" TargetMode="External"/><Relationship Id="rId28" Type="http://schemas.openxmlformats.org/officeDocument/2006/relationships/hyperlink" Target="https://sl.wikipedia.org/wiki/Apoptoza" TargetMode="External"/><Relationship Id="rId10" Type="http://schemas.openxmlformats.org/officeDocument/2006/relationships/hyperlink" Target="https://sl.wikipedia.org/wiki/Celica" TargetMode="External"/><Relationship Id="rId19" Type="http://schemas.openxmlformats.org/officeDocument/2006/relationships/hyperlink" Target="https://sl.wikipedia.org/wiki/MHC" TargetMode="External"/><Relationship Id="rId4" Type="http://schemas.openxmlformats.org/officeDocument/2006/relationships/hyperlink" Target="https://sl.wikipedia.org/wiki/Interferon" TargetMode="External"/><Relationship Id="rId9" Type="http://schemas.openxmlformats.org/officeDocument/2006/relationships/hyperlink" Target="https://sl.wikipedia.org/w/index.php?title=Transplantacija&amp;action=edit&amp;redlink=1" TargetMode="External"/><Relationship Id="rId14" Type="http://schemas.openxmlformats.org/officeDocument/2006/relationships/hyperlink" Target="https://sl.wikipedia.org/wiki/Antigen" TargetMode="External"/><Relationship Id="rId22" Type="http://schemas.openxmlformats.org/officeDocument/2006/relationships/hyperlink" Target="https://sl.wikipedia.org/wiki/Mikrob" TargetMode="External"/><Relationship Id="rId27" Type="http://schemas.openxmlformats.org/officeDocument/2006/relationships/hyperlink" Target="https://sl.wikipedia.org/w/index.php?title=Proteaza&amp;action=edit&amp;redlink=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9DB66-7804-4C2A-8271-DFA83A6DFF9C}" type="slidenum">
              <a:rPr lang="sl-SI"/>
              <a:pPr/>
              <a:t>1</a:t>
            </a:fld>
            <a:endParaRPr lang="sl-SI"/>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sl-SI" sz="1200" b="1" i="0" kern="1200" dirty="0" smtClean="0">
                <a:solidFill>
                  <a:schemeClr val="tx1"/>
                </a:solidFill>
                <a:effectLst/>
                <a:latin typeface="Times New Roman" charset="0"/>
                <a:ea typeface="+mn-ea"/>
                <a:cs typeface="+mn-cs"/>
              </a:rPr>
              <a:t>Bezgavka</a:t>
            </a:r>
            <a:r>
              <a:rPr kumimoji="1" lang="sl-SI" sz="1200" b="0" i="0" kern="1200" dirty="0" smtClean="0">
                <a:solidFill>
                  <a:schemeClr val="tx1"/>
                </a:solidFill>
                <a:effectLst/>
                <a:latin typeface="Times New Roman" charset="0"/>
                <a:ea typeface="+mn-ea"/>
                <a:cs typeface="+mn-cs"/>
              </a:rPr>
              <a:t> je majhen, kepičast </a:t>
            </a:r>
            <a:r>
              <a:rPr kumimoji="1" lang="sl-SI" sz="1200" b="0" i="0" u="none" strike="noStrike" kern="1200" dirty="0" smtClean="0">
                <a:solidFill>
                  <a:schemeClr val="tx1"/>
                </a:solidFill>
                <a:effectLst/>
                <a:latin typeface="Times New Roman" charset="0"/>
                <a:ea typeface="+mn-ea"/>
                <a:cs typeface="+mn-cs"/>
              </a:rPr>
              <a:t>organ</a:t>
            </a:r>
            <a:r>
              <a:rPr kumimoji="1" lang="sl-SI" sz="1200" b="0" i="0" kern="1200" dirty="0" smtClean="0">
                <a:solidFill>
                  <a:schemeClr val="tx1"/>
                </a:solidFill>
                <a:effectLst/>
                <a:latin typeface="Times New Roman" charset="0"/>
                <a:ea typeface="+mn-ea"/>
                <a:cs typeface="+mn-cs"/>
              </a:rPr>
              <a:t> iz limfatičnega tkiva, skozi katerega teče </a:t>
            </a:r>
            <a:r>
              <a:rPr kumimoji="1" lang="sl-SI" sz="1200" b="0" i="0" u="none" strike="noStrike" kern="1200" dirty="0" smtClean="0">
                <a:solidFill>
                  <a:schemeClr val="tx1"/>
                </a:solidFill>
                <a:effectLst/>
                <a:latin typeface="Times New Roman" charset="0"/>
                <a:ea typeface="+mn-ea"/>
                <a:cs typeface="+mn-cs"/>
              </a:rPr>
              <a:t>limfa</a:t>
            </a:r>
            <a:r>
              <a:rPr kumimoji="1" lang="sl-SI" sz="1200" b="0" i="0" u="none" strike="noStrike" kern="1200" baseline="0" dirty="0" smtClean="0">
                <a:solidFill>
                  <a:schemeClr val="tx1"/>
                </a:solidFill>
                <a:effectLst/>
                <a:latin typeface="Times New Roman" charset="0"/>
                <a:ea typeface="+mn-ea"/>
                <a:cs typeface="+mn-cs"/>
              </a:rPr>
              <a:t> </a:t>
            </a:r>
            <a:r>
              <a:rPr kumimoji="1" lang="sl-SI" sz="1200" b="0" i="0" kern="1200" dirty="0" smtClean="0">
                <a:solidFill>
                  <a:schemeClr val="tx1"/>
                </a:solidFill>
                <a:effectLst/>
                <a:latin typeface="Times New Roman" charset="0"/>
                <a:ea typeface="+mn-ea"/>
                <a:cs typeface="+mn-cs"/>
              </a:rPr>
              <a:t>(mezga) ter se v njej razmnožujejo in propadajo </a:t>
            </a:r>
            <a:r>
              <a:rPr kumimoji="1" lang="sl-SI" sz="1200" b="0" i="0" u="none" strike="noStrike" kern="1200" dirty="0" smtClean="0">
                <a:solidFill>
                  <a:schemeClr val="tx1"/>
                </a:solidFill>
                <a:effectLst/>
                <a:latin typeface="Times New Roman" charset="0"/>
                <a:ea typeface="+mn-ea"/>
                <a:cs typeface="+mn-cs"/>
              </a:rPr>
              <a:t>limfociti</a:t>
            </a:r>
            <a:r>
              <a:rPr kumimoji="1" lang="sl-SI" sz="1200" b="0" i="0" kern="1200" dirty="0" smtClean="0">
                <a:solidFill>
                  <a:schemeClr val="tx1"/>
                </a:solidFill>
                <a:effectLst/>
                <a:latin typeface="Times New Roman" charset="0"/>
                <a:ea typeface="+mn-ea"/>
                <a:cs typeface="+mn-cs"/>
              </a:rPr>
              <a:t>. Sestavljen je iz skorje (korteksa) in sredice (medule), med njima pa se nahaja parakortikalni predel. Bezgavke se nahajajo po vsem telesu, delujejo kot filtri za tujke in so pomembne za delovanje </a:t>
            </a:r>
            <a:r>
              <a:rPr kumimoji="1" lang="sl-SI" sz="1200" b="0" i="0" u="none" strike="noStrike" kern="1200" dirty="0" smtClean="0">
                <a:solidFill>
                  <a:schemeClr val="tx1"/>
                </a:solidFill>
                <a:effectLst/>
                <a:latin typeface="Times New Roman" charset="0"/>
                <a:ea typeface="+mn-ea"/>
                <a:cs typeface="+mn-cs"/>
              </a:rPr>
              <a:t>imunskega sistema</a:t>
            </a:r>
            <a:r>
              <a:rPr kumimoji="1" lang="sl-SI" sz="1200" b="0" i="0" kern="1200" dirty="0" smtClean="0">
                <a:solidFill>
                  <a:schemeClr val="tx1"/>
                </a:solidFill>
                <a:effectLst/>
                <a:latin typeface="Times New Roman" charset="0"/>
                <a:ea typeface="+mn-ea"/>
                <a:cs typeface="+mn-cs"/>
              </a:rPr>
              <a:t>.</a:t>
            </a:r>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20</a:t>
            </a:fld>
            <a:endParaRPr lang="sl-SI"/>
          </a:p>
        </p:txBody>
      </p:sp>
    </p:spTree>
    <p:extLst>
      <p:ext uri="{BB962C8B-B14F-4D97-AF65-F5344CB8AC3E}">
        <p14:creationId xmlns:p14="http://schemas.microsoft.com/office/powerpoint/2010/main" val="32305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sl-SI" sz="1200" b="0" i="0" kern="1200" dirty="0" smtClean="0">
                <a:solidFill>
                  <a:schemeClr val="tx1"/>
                </a:solidFill>
                <a:effectLst/>
                <a:latin typeface="Times New Roman" charset="0"/>
                <a:ea typeface="+mn-ea"/>
                <a:cs typeface="+mn-cs"/>
              </a:rPr>
              <a:t>Vranica je pomembna pri </a:t>
            </a:r>
            <a:r>
              <a:rPr kumimoji="1" lang="sl-SI" sz="1200" b="0" i="0" u="none" strike="noStrike" kern="1200" dirty="0" smtClean="0">
                <a:solidFill>
                  <a:schemeClr val="tx1"/>
                </a:solidFill>
                <a:effectLst/>
                <a:latin typeface="Times New Roman" charset="0"/>
                <a:ea typeface="+mn-ea"/>
                <a:cs typeface="+mn-cs"/>
              </a:rPr>
              <a:t>fagocitozi</a:t>
            </a:r>
            <a:r>
              <a:rPr kumimoji="1" lang="sl-SI" sz="1200" b="0" i="0" kern="1200" dirty="0" smtClean="0">
                <a:solidFill>
                  <a:schemeClr val="tx1"/>
                </a:solidFill>
                <a:effectLst/>
                <a:latin typeface="Times New Roman" charset="0"/>
                <a:ea typeface="+mn-ea"/>
                <a:cs typeface="+mn-cs"/>
              </a:rPr>
              <a:t> in razgradnji starih in poškodovanih </a:t>
            </a:r>
            <a:r>
              <a:rPr kumimoji="1" lang="sl-SI" sz="1200" b="0" i="0" u="none" strike="noStrike" kern="1200" dirty="0" smtClean="0">
                <a:solidFill>
                  <a:schemeClr val="tx1"/>
                </a:solidFill>
                <a:effectLst/>
                <a:latin typeface="Times New Roman" charset="0"/>
                <a:ea typeface="+mn-ea"/>
                <a:cs typeface="+mn-cs"/>
              </a:rPr>
              <a:t>krvnih</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rPr>
              <a:t>celic</a:t>
            </a:r>
            <a:r>
              <a:rPr kumimoji="1" lang="sl-SI" sz="1200" b="0" i="0" kern="1200" dirty="0" smtClean="0">
                <a:solidFill>
                  <a:schemeClr val="tx1"/>
                </a:solidFill>
                <a:effectLst/>
                <a:latin typeface="Times New Roman" charset="0"/>
                <a:ea typeface="+mn-ea"/>
                <a:cs typeface="+mn-cs"/>
              </a:rPr>
              <a:t> s pomočjo </a:t>
            </a:r>
            <a:r>
              <a:rPr kumimoji="1" lang="sl-SI" sz="1200" b="0" i="0" u="none" strike="noStrike" kern="1200" dirty="0" smtClean="0">
                <a:solidFill>
                  <a:schemeClr val="tx1"/>
                </a:solidFill>
                <a:effectLst/>
                <a:latin typeface="Times New Roman" charset="0"/>
                <a:ea typeface="+mn-ea"/>
                <a:cs typeface="+mn-cs"/>
              </a:rPr>
              <a:t>makrofagov</a:t>
            </a:r>
            <a:r>
              <a:rPr kumimoji="1" lang="sl-SI" sz="1200" b="0" i="0" kern="1200" dirty="0" smtClean="0">
                <a:solidFill>
                  <a:schemeClr val="tx1"/>
                </a:solidFill>
                <a:effectLst/>
                <a:latin typeface="Times New Roman" charset="0"/>
                <a:ea typeface="+mn-ea"/>
                <a:cs typeface="+mn-cs"/>
              </a:rPr>
              <a:t>.</a:t>
            </a:r>
          </a:p>
          <a:p>
            <a:r>
              <a:rPr kumimoji="1" lang="sl-SI" sz="1200" b="0" i="0" kern="1200" dirty="0" smtClean="0">
                <a:solidFill>
                  <a:schemeClr val="tx1"/>
                </a:solidFill>
                <a:effectLst/>
                <a:latin typeface="Times New Roman" charset="0"/>
                <a:ea typeface="+mn-ea"/>
                <a:cs typeface="+mn-cs"/>
              </a:rPr>
              <a:t>Pri otrocih do petega meseca nosečnosti je vranica bistven krvotvorni organ, kjer poteka nastajanje novih </a:t>
            </a:r>
            <a:r>
              <a:rPr kumimoji="1" lang="sl-SI" sz="1200" b="0" i="0" u="none" strike="noStrike" kern="1200" dirty="0" smtClean="0">
                <a:solidFill>
                  <a:schemeClr val="tx1"/>
                </a:solidFill>
                <a:effectLst/>
                <a:latin typeface="Times New Roman" charset="0"/>
                <a:ea typeface="+mn-ea"/>
                <a:cs typeface="+mn-cs"/>
              </a:rPr>
              <a:t>rdečih krvničk</a:t>
            </a:r>
            <a:r>
              <a:rPr kumimoji="1" lang="sl-SI" sz="1200" b="0" i="0" kern="1200" dirty="0" smtClean="0">
                <a:solidFill>
                  <a:schemeClr val="tx1"/>
                </a:solidFill>
                <a:effectLst/>
                <a:latin typeface="Times New Roman" charset="0"/>
                <a:ea typeface="+mn-ea"/>
                <a:cs typeface="+mn-cs"/>
              </a:rPr>
              <a:t>. V primeru obolelega </a:t>
            </a:r>
            <a:r>
              <a:rPr kumimoji="1" lang="sl-SI" sz="1200" b="0" i="0" u="none" strike="noStrike" kern="1200" dirty="0" smtClean="0">
                <a:solidFill>
                  <a:schemeClr val="tx1"/>
                </a:solidFill>
                <a:effectLst/>
                <a:latin typeface="Times New Roman" charset="0"/>
                <a:ea typeface="+mn-ea"/>
                <a:cs typeface="+mn-cs"/>
              </a:rPr>
              <a:t>kostnega mozga</a:t>
            </a:r>
            <a:r>
              <a:rPr kumimoji="1" lang="sl-SI" sz="1200" b="0" i="0" kern="1200" dirty="0" smtClean="0">
                <a:solidFill>
                  <a:schemeClr val="tx1"/>
                </a:solidFill>
                <a:effectLst/>
                <a:latin typeface="Times New Roman" charset="0"/>
                <a:ea typeface="+mn-ea"/>
                <a:cs typeface="+mn-cs"/>
              </a:rPr>
              <a:t> lahko vranica prevzame vlogo pomembnega krvotvornega organa tudi pri odraslih ljudeh</a:t>
            </a:r>
          </a:p>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21</a:t>
            </a:fld>
            <a:endParaRPr lang="sl-SI"/>
          </a:p>
        </p:txBody>
      </p:sp>
    </p:spTree>
    <p:extLst>
      <p:ext uri="{BB962C8B-B14F-4D97-AF65-F5344CB8AC3E}">
        <p14:creationId xmlns:p14="http://schemas.microsoft.com/office/powerpoint/2010/main" val="127067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8FCE9C-550A-49EF-A968-E608CCDEFAE7}" type="slidenum">
              <a:rPr lang="en-US" altLang="sl-SI"/>
              <a:pPr eaLnBrk="1" hangingPunct="1"/>
              <a:t>27</a:t>
            </a:fld>
            <a:endParaRPr lang="en-US" altLang="sl-SI"/>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sl-SI" sz="900" b="1" dirty="0" smtClean="0"/>
              <a:t>IgM</a:t>
            </a:r>
            <a:r>
              <a:rPr lang="en-US" altLang="sl-SI" sz="900" dirty="0" smtClean="0"/>
              <a:t> is the largest antibody, with five Y structures being joined by their Fc regions in a circular configuration. A J chain (another polypeptide) links the five antibodies together. IgM is present in serum, making up about 10 % of antibodies in the blood. The presence of its ten antigen reactive sites helps agglutinate or clump antigens (see the explanation of this term in the next section), making it easier for the immune system to eliminate them. IgM is more efficient than IgG at activating the complement pathway. IgM is synthesized by plasma cells early in a primary infection and is very important in slowing or stopping the spread of a pathogen during the initial stages of an illness. IgM is also found on mature B cells in a monovalent form, where it serves as a receptor.</a:t>
            </a:r>
            <a:endParaRPr lang="en-US" altLang="sl-SI" sz="900" b="1" dirty="0" smtClean="0"/>
          </a:p>
          <a:p>
            <a:pPr eaLnBrk="1" hangingPunct="1">
              <a:lnSpc>
                <a:spcPct val="90000"/>
              </a:lnSpc>
            </a:pPr>
            <a:r>
              <a:rPr lang="en-US" altLang="sl-SI" sz="900" b="1" dirty="0" smtClean="0"/>
              <a:t>IgA</a:t>
            </a:r>
            <a:r>
              <a:rPr lang="en-US" altLang="sl-SI" sz="900" dirty="0" smtClean="0"/>
              <a:t> is present in serum, mucus, saliva, tears, sweat and milk. Two subclasses with different heavy chains are made, IgA1 and IgA2. IgA1 is synthesized in the bone marrow and makes up most of the serum IgA. IgA2 is synthesized by B cells present in MALT that lies just under the mucosal surface. The antibodies are synthesized as dimers that are joined by a short J chain polypeptide. As the secreted IgA2 passes through the intestinal epithelium, a second secretory protein attaches. Dimerization and binding of the J and secretory proteins make IgA more resistant to proteases present in the environments that it protects. IgA in breast milk interferes with the colonization of the GI tract by harmful microorganisms in the first few months of life. The mother's IgA in the GI tract of newborns keeps these pathogens at low populations, preventing them from causing serious disease, but still allowing the stimulation of the infant's own immune system. The newborn thus develops its own immunity while being partially protected by the mother. IgA molecules do not activate the classical complement pathway, but may activate the alternative complement pathway.</a:t>
            </a:r>
            <a:endParaRPr lang="en-US" altLang="sl-SI" sz="900" b="1" dirty="0" smtClean="0"/>
          </a:p>
          <a:p>
            <a:pPr eaLnBrk="1" hangingPunct="1">
              <a:lnSpc>
                <a:spcPct val="90000"/>
              </a:lnSpc>
            </a:pPr>
            <a:r>
              <a:rPr lang="en-US" altLang="sl-SI" sz="900" b="1" dirty="0" err="1" smtClean="0"/>
              <a:t>IgE</a:t>
            </a:r>
            <a:r>
              <a:rPr lang="en-US" altLang="sl-SI" sz="900" dirty="0" smtClean="0"/>
              <a:t> is a monomeric antibody that accounts for only 0.002 % of the total serum antibodies. Almost all </a:t>
            </a:r>
            <a:r>
              <a:rPr lang="en-US" altLang="sl-SI" sz="900" dirty="0" err="1" smtClean="0"/>
              <a:t>IgE</a:t>
            </a:r>
            <a:r>
              <a:rPr lang="en-US" altLang="sl-SI" sz="900" dirty="0" smtClean="0"/>
              <a:t> is bound to tissue cells, especially mast cells and eosinophils in various parts of the body. Contact of </a:t>
            </a:r>
            <a:r>
              <a:rPr lang="en-US" altLang="sl-SI" sz="900" dirty="0" err="1" smtClean="0"/>
              <a:t>IgE</a:t>
            </a:r>
            <a:r>
              <a:rPr lang="en-US" altLang="sl-SI" sz="900" dirty="0" smtClean="0"/>
              <a:t> with antigen leads to release of a set of signal molecules from the mast cells, which effectively recruits various agents of the immune response to fight the infection. </a:t>
            </a:r>
            <a:r>
              <a:rPr lang="en-US" altLang="sl-SI" sz="900" dirty="0" err="1" smtClean="0"/>
              <a:t>IgE</a:t>
            </a:r>
            <a:r>
              <a:rPr lang="en-US" altLang="sl-SI" sz="900" dirty="0" smtClean="0"/>
              <a:t> and MALT serve to detect penetrating pathogens and amplify the immune response in an area leading to the repulsion of the invader. Antigen reactions with </a:t>
            </a:r>
            <a:r>
              <a:rPr lang="en-US" altLang="sl-SI" sz="900" dirty="0" err="1" smtClean="0"/>
              <a:t>IgE</a:t>
            </a:r>
            <a:r>
              <a:rPr lang="en-US" altLang="sl-SI" sz="900" dirty="0" smtClean="0"/>
              <a:t> are also responsible for atopic allergic reactions (e.g., hives, asthma, </a:t>
            </a:r>
            <a:r>
              <a:rPr lang="en-US" altLang="sl-SI" sz="900" dirty="0" err="1" smtClean="0"/>
              <a:t>hayfever</a:t>
            </a:r>
            <a:r>
              <a:rPr lang="en-US" altLang="sl-SI" sz="900" dirty="0" smtClean="0"/>
              <a:t> etc.)</a:t>
            </a:r>
            <a:endParaRPr lang="en-US" altLang="sl-SI" sz="900" b="1" dirty="0" smtClean="0"/>
          </a:p>
          <a:p>
            <a:pPr eaLnBrk="1" hangingPunct="1">
              <a:lnSpc>
                <a:spcPct val="90000"/>
              </a:lnSpc>
            </a:pPr>
            <a:r>
              <a:rPr lang="en-US" altLang="sl-SI" sz="900" b="1" dirty="0" err="1" smtClean="0"/>
              <a:t>IgD</a:t>
            </a:r>
            <a:r>
              <a:rPr lang="en-US" altLang="sl-SI" sz="900" dirty="0" smtClean="0"/>
              <a:t> is found on the surface of B-lymphocytes and together with monomeric IgM, serves as antigen receptor for the activation of B cell as described previously. </a:t>
            </a:r>
            <a:r>
              <a:rPr lang="en-US" altLang="sl-SI" sz="900" dirty="0" err="1" smtClean="0"/>
              <a:t>IgD</a:t>
            </a:r>
            <a:r>
              <a:rPr lang="en-US" altLang="sl-SI" sz="900" dirty="0" smtClean="0"/>
              <a:t> is monovalent.</a:t>
            </a:r>
            <a:endParaRPr lang="en-US" altLang="sl-SI" sz="900" dirty="0" smtClean="0">
              <a:hlinkClick r:id=""/>
            </a:endParaRPr>
          </a:p>
          <a:p>
            <a:pPr eaLnBrk="1" hangingPunct="1">
              <a:lnSpc>
                <a:spcPct val="90000"/>
              </a:lnSpc>
            </a:pPr>
            <a:r>
              <a:rPr lang="en-US" altLang="sl-SI" sz="900" dirty="0" smtClean="0">
                <a:hlinkClick r:id=""/>
              </a:rPr>
              <a:t>[</a:t>
            </a:r>
            <a:r>
              <a:rPr lang="en-US" altLang="sl-SI" sz="900" dirty="0" err="1" smtClean="0">
                <a:hlinkClick r:id=""/>
              </a:rPr>
              <a:t>Prev</a:t>
            </a:r>
            <a:r>
              <a:rPr lang="en-US" altLang="sl-SI" sz="900" dirty="0" smtClean="0">
                <a:hlinkClick r:id=""/>
              </a:rPr>
              <a:t>]</a:t>
            </a:r>
            <a:r>
              <a:rPr lang="en-US" altLang="sl-SI" sz="900" dirty="0" smtClean="0"/>
              <a:t> | </a:t>
            </a:r>
            <a:r>
              <a:rPr lang="en-US" altLang="sl-SI" sz="900" dirty="0" smtClean="0">
                <a:hlinkClick r:id="rId3"/>
              </a:rPr>
              <a:t>[Next]</a:t>
            </a:r>
            <a:r>
              <a:rPr lang="en-US" altLang="sl-SI" sz="900" dirty="0" smtClean="0"/>
              <a:t/>
            </a:r>
            <a:br>
              <a:rPr lang="en-US" altLang="sl-SI" sz="900" dirty="0" smtClean="0"/>
            </a:br>
            <a:r>
              <a:rPr lang="en-US" altLang="sl-SI" sz="900" dirty="0" smtClean="0">
                <a:hlinkClick r:id="rId4"/>
              </a:rPr>
              <a:t>Table of Contents</a:t>
            </a:r>
            <a:r>
              <a:rPr lang="en-US" altLang="sl-SI" sz="900" dirty="0" smtClean="0"/>
              <a:t>| </a:t>
            </a:r>
            <a:r>
              <a:rPr lang="en-US" altLang="sl-SI" sz="900" dirty="0" smtClean="0">
                <a:hlinkClick r:id="rId5"/>
              </a:rPr>
              <a:t>Chapter Article List</a:t>
            </a:r>
            <a:r>
              <a:rPr lang="en-US" altLang="sl-SI" sz="900" dirty="0" smtClean="0"/>
              <a:t>| </a:t>
            </a:r>
            <a:r>
              <a:rPr lang="en-US" altLang="sl-SI" sz="900" dirty="0" smtClean="0">
                <a:hlinkClick r:id="rId6"/>
              </a:rPr>
              <a:t>Printable Version</a:t>
            </a:r>
            <a:r>
              <a:rPr lang="en-US" altLang="sl-SI" sz="900" dirty="0" smtClean="0"/>
              <a:t> | </a:t>
            </a:r>
            <a:r>
              <a:rPr lang="en-US" altLang="sl-SI" sz="900" dirty="0" smtClean="0">
                <a:hlinkClick r:id="rId7"/>
              </a:rPr>
              <a:t>Printable Chapter</a:t>
            </a:r>
            <a:endParaRPr lang="en-US" altLang="sl-SI" sz="900" dirty="0" smtClean="0"/>
          </a:p>
          <a:p>
            <a:pPr eaLnBrk="1" hangingPunct="1">
              <a:lnSpc>
                <a:spcPct val="90000"/>
              </a:lnSpc>
            </a:pPr>
            <a:r>
              <a:rPr lang="en-US" altLang="sl-SI" sz="900" b="1" dirty="0" smtClean="0"/>
              <a:t>Quick Check 15.18</a:t>
            </a:r>
          </a:p>
          <a:p>
            <a:pPr eaLnBrk="1" hangingPunct="1">
              <a:lnSpc>
                <a:spcPct val="90000"/>
              </a:lnSpc>
            </a:pPr>
            <a:endParaRPr lang="en-US" altLang="sl-SI" sz="9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sl-SI" sz="1200" b="1" i="0" kern="1200" dirty="0" smtClean="0">
                <a:solidFill>
                  <a:schemeClr val="tx1"/>
                </a:solidFill>
                <a:effectLst/>
                <a:latin typeface="Times New Roman" charset="0"/>
                <a:ea typeface="+mn-ea"/>
                <a:cs typeface="+mn-cs"/>
              </a:rPr>
              <a:t>Sistem komplementa</a:t>
            </a:r>
            <a:r>
              <a:rPr kumimoji="1" lang="sl-SI" sz="1200" b="0" i="0" kern="1200" dirty="0" smtClean="0">
                <a:solidFill>
                  <a:schemeClr val="tx1"/>
                </a:solidFill>
                <a:effectLst/>
                <a:latin typeface="Times New Roman" charset="0"/>
                <a:ea typeface="+mn-ea"/>
                <a:cs typeface="+mn-cs"/>
              </a:rPr>
              <a:t> (tudi samo </a:t>
            </a:r>
            <a:r>
              <a:rPr kumimoji="1" lang="sl-SI" sz="1200" b="1" i="0" kern="1200" dirty="0" smtClean="0">
                <a:solidFill>
                  <a:schemeClr val="tx1"/>
                </a:solidFill>
                <a:effectLst/>
                <a:latin typeface="Times New Roman" charset="0"/>
                <a:ea typeface="+mn-ea"/>
                <a:cs typeface="+mn-cs"/>
              </a:rPr>
              <a:t>komplement</a:t>
            </a:r>
            <a:r>
              <a:rPr kumimoji="1" lang="sl-SI" sz="1200" b="0" i="0" kern="1200" dirty="0" smtClean="0">
                <a:solidFill>
                  <a:schemeClr val="tx1"/>
                </a:solidFill>
                <a:effectLst/>
                <a:latin typeface="Times New Roman" charset="0"/>
                <a:ea typeface="+mn-ea"/>
                <a:cs typeface="+mn-cs"/>
              </a:rPr>
              <a:t>) je serija (</a:t>
            </a:r>
            <a:r>
              <a:rPr kumimoji="1" lang="sl-SI" sz="1200" b="0" i="0" u="none" strike="noStrike" kern="1200" dirty="0" smtClean="0">
                <a:solidFill>
                  <a:schemeClr val="tx1"/>
                </a:solidFill>
                <a:effectLst/>
                <a:latin typeface="Times New Roman" charset="0"/>
                <a:ea typeface="+mn-ea"/>
                <a:cs typeface="+mn-cs"/>
                <a:hlinkClick r:id="rId3" tooltip="Biokemijska kaskada (stran ne obstaja)"/>
              </a:rPr>
              <a:t>kaskada</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4" tooltip="Biokemija"/>
              </a:rPr>
              <a:t>biokemijskih</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5" tooltip="Kemijska reakcija"/>
              </a:rPr>
              <a:t>reakcij</a:t>
            </a:r>
            <a:r>
              <a:rPr kumimoji="1" lang="sl-SI" sz="1200" b="0" i="0" kern="1200" dirty="0" smtClean="0">
                <a:solidFill>
                  <a:schemeClr val="tx1"/>
                </a:solidFill>
                <a:effectLst/>
                <a:latin typeface="Times New Roman" charset="0"/>
                <a:ea typeface="+mn-ea"/>
                <a:cs typeface="+mn-cs"/>
              </a:rPr>
              <a:t>, ki sodeluje pri obrambi </a:t>
            </a:r>
            <a:r>
              <a:rPr kumimoji="1" lang="sl-SI" sz="1200" b="0" i="0" u="none" strike="noStrike" kern="1200" dirty="0" smtClean="0">
                <a:solidFill>
                  <a:schemeClr val="tx1"/>
                </a:solidFill>
                <a:effectLst/>
                <a:latin typeface="Times New Roman" charset="0"/>
                <a:ea typeface="+mn-ea"/>
                <a:cs typeface="+mn-cs"/>
                <a:hlinkClick r:id="rId6" tooltip="Organizem"/>
              </a:rPr>
              <a:t>organizma</a:t>
            </a:r>
            <a:r>
              <a:rPr kumimoji="1" lang="sl-SI" sz="1200" b="0" i="0" kern="1200" dirty="0" smtClean="0">
                <a:solidFill>
                  <a:schemeClr val="tx1"/>
                </a:solidFill>
                <a:effectLst/>
                <a:latin typeface="Times New Roman" charset="0"/>
                <a:ea typeface="+mn-ea"/>
                <a:cs typeface="+mn-cs"/>
              </a:rPr>
              <a:t> pred </a:t>
            </a:r>
            <a:r>
              <a:rPr kumimoji="1" lang="sl-SI" sz="1200" b="0" i="0" u="none" strike="noStrike" kern="1200" dirty="0" smtClean="0">
                <a:solidFill>
                  <a:schemeClr val="tx1"/>
                </a:solidFill>
                <a:effectLst/>
                <a:latin typeface="Times New Roman" charset="0"/>
                <a:ea typeface="+mn-ea"/>
                <a:cs typeface="+mn-cs"/>
                <a:hlinkClick r:id="rId7" tooltip="Patogen"/>
              </a:rPr>
              <a:t>patogeni</a:t>
            </a:r>
            <a:r>
              <a:rPr kumimoji="1" lang="sl-SI" sz="1200" b="0" i="0" kern="1200" dirty="0" smtClean="0">
                <a:solidFill>
                  <a:schemeClr val="tx1"/>
                </a:solidFill>
                <a:effectLst/>
                <a:latin typeface="Times New Roman" charset="0"/>
                <a:ea typeface="+mn-ea"/>
                <a:cs typeface="+mn-cs"/>
              </a:rPr>
              <a:t>. Je del </a:t>
            </a:r>
            <a:r>
              <a:rPr kumimoji="1" lang="sl-SI" sz="1200" b="0" i="0" u="none" strike="noStrike" kern="1200" dirty="0" smtClean="0">
                <a:solidFill>
                  <a:schemeClr val="tx1"/>
                </a:solidFill>
                <a:effectLst/>
                <a:latin typeface="Times New Roman" charset="0"/>
                <a:ea typeface="+mn-ea"/>
                <a:cs typeface="+mn-cs"/>
                <a:hlinkClick r:id="rId8" tooltip="Imunski sistem"/>
              </a:rPr>
              <a:t>imunskega sistema</a:t>
            </a:r>
            <a:r>
              <a:rPr kumimoji="1" lang="sl-SI" sz="1200" b="0" i="0" kern="1200" dirty="0" smtClean="0">
                <a:solidFill>
                  <a:schemeClr val="tx1"/>
                </a:solidFill>
                <a:effectLst/>
                <a:latin typeface="Times New Roman" charset="0"/>
                <a:ea typeface="+mn-ea"/>
                <a:cs typeface="+mn-cs"/>
              </a:rPr>
              <a:t>, ki se tekom posameznikovega življenja ne spreminja oz. prilagaja, zato govorimo o njem v okviru </a:t>
            </a:r>
            <a:r>
              <a:rPr kumimoji="1" lang="sl-SI" sz="1200" b="0" i="0" u="none" strike="noStrike" kern="1200" dirty="0" smtClean="0">
                <a:solidFill>
                  <a:schemeClr val="tx1"/>
                </a:solidFill>
                <a:effectLst/>
                <a:latin typeface="Times New Roman" charset="0"/>
                <a:ea typeface="+mn-ea"/>
                <a:cs typeface="+mn-cs"/>
                <a:hlinkClick r:id="rId9" tooltip="Naravna imunost"/>
              </a:rPr>
              <a:t>naravne (prirojene) imunosti</a:t>
            </a:r>
            <a:r>
              <a:rPr kumimoji="1" lang="sl-SI" sz="1200" b="0" i="0" kern="1200" dirty="0" smtClean="0">
                <a:solidFill>
                  <a:schemeClr val="tx1"/>
                </a:solidFill>
                <a:effectLst/>
                <a:latin typeface="Times New Roman" charset="0"/>
                <a:ea typeface="+mn-ea"/>
                <a:cs typeface="+mn-cs"/>
              </a:rPr>
              <a:t>. Kljub temu je tesno povezan z elementi pridobljene imunosti (</a:t>
            </a:r>
            <a:r>
              <a:rPr kumimoji="1" lang="sl-SI" sz="1200" b="0" i="0" u="none" strike="noStrike" kern="1200" dirty="0" smtClean="0">
                <a:solidFill>
                  <a:schemeClr val="tx1"/>
                </a:solidFill>
                <a:effectLst/>
                <a:latin typeface="Times New Roman" charset="0"/>
                <a:ea typeface="+mn-ea"/>
                <a:cs typeface="+mn-cs"/>
                <a:hlinkClick r:id="rId10" tooltip="Limfocit"/>
              </a:rPr>
              <a:t>limfociti</a:t>
            </a:r>
            <a:r>
              <a:rPr kumimoji="1" lang="sl-SI" sz="1200" b="0" i="0" kern="1200" dirty="0" smtClean="0">
                <a:solidFill>
                  <a:schemeClr val="tx1"/>
                </a:solidFill>
                <a:effectLst/>
                <a:latin typeface="Times New Roman" charset="0"/>
                <a:ea typeface="+mn-ea"/>
                <a:cs typeface="+mn-cs"/>
              </a:rPr>
              <a:t>), s katerimi se medsebojno aktivira in dopolnjuje, iz česar izhaja tudi ime.</a:t>
            </a:r>
          </a:p>
          <a:p>
            <a:r>
              <a:rPr kumimoji="1" lang="sl-SI" sz="1200" b="0" i="0" kern="1200" dirty="0" smtClean="0">
                <a:solidFill>
                  <a:schemeClr val="tx1"/>
                </a:solidFill>
                <a:effectLst/>
                <a:latin typeface="Times New Roman" charset="0"/>
                <a:ea typeface="+mn-ea"/>
                <a:cs typeface="+mn-cs"/>
              </a:rPr>
              <a:t>Sistem sestavlja okrog 30 majhnih </a:t>
            </a:r>
            <a:r>
              <a:rPr kumimoji="1" lang="sl-SI" sz="1200" b="0" i="0" u="none" strike="noStrike" kern="1200" dirty="0" smtClean="0">
                <a:solidFill>
                  <a:schemeClr val="tx1"/>
                </a:solidFill>
                <a:effectLst/>
                <a:latin typeface="Times New Roman" charset="0"/>
                <a:ea typeface="+mn-ea"/>
                <a:cs typeface="+mn-cs"/>
                <a:hlinkClick r:id="rId11" tooltip="Beljakovina"/>
              </a:rPr>
              <a:t>beljakovin</a:t>
            </a:r>
            <a:r>
              <a:rPr kumimoji="1" lang="sl-SI" sz="1200" b="0" i="0" kern="1200" dirty="0" smtClean="0">
                <a:solidFill>
                  <a:schemeClr val="tx1"/>
                </a:solidFill>
                <a:effectLst/>
                <a:latin typeface="Times New Roman" charset="0"/>
                <a:ea typeface="+mn-ea"/>
                <a:cs typeface="+mn-cs"/>
              </a:rPr>
              <a:t>, ki v stanju mirovanja krožijo po </a:t>
            </a:r>
            <a:r>
              <a:rPr kumimoji="1" lang="sl-SI" sz="1200" b="0" i="0" u="none" strike="noStrike" kern="1200" dirty="0" smtClean="0">
                <a:solidFill>
                  <a:schemeClr val="tx1"/>
                </a:solidFill>
                <a:effectLst/>
                <a:latin typeface="Times New Roman" charset="0"/>
                <a:ea typeface="+mn-ea"/>
                <a:cs typeface="+mn-cs"/>
                <a:hlinkClick r:id="rId12" tooltip="Kri"/>
              </a:rPr>
              <a:t>krvi</a:t>
            </a:r>
            <a:r>
              <a:rPr kumimoji="1" lang="sl-SI" sz="1200" b="0" i="0" kern="1200" dirty="0" smtClean="0">
                <a:solidFill>
                  <a:schemeClr val="tx1"/>
                </a:solidFill>
                <a:effectLst/>
                <a:latin typeface="Times New Roman" charset="0"/>
                <a:ea typeface="+mn-ea"/>
                <a:cs typeface="+mn-cs"/>
              </a:rPr>
              <a:t> v obliki neaktivnih prekurzorjev (</a:t>
            </a:r>
            <a:r>
              <a:rPr kumimoji="1" lang="sl-SI" sz="1200" b="0" i="0" u="none" strike="noStrike" kern="1200" dirty="0" smtClean="0">
                <a:solidFill>
                  <a:schemeClr val="tx1"/>
                </a:solidFill>
                <a:effectLst/>
                <a:latin typeface="Times New Roman" charset="0"/>
                <a:ea typeface="+mn-ea"/>
                <a:cs typeface="+mn-cs"/>
                <a:hlinkClick r:id="rId13" tooltip="Proencim"/>
              </a:rPr>
              <a:t>proencimov</a:t>
            </a:r>
            <a:r>
              <a:rPr kumimoji="1" lang="sl-SI" sz="1200" b="0" i="0" kern="1200" dirty="0" smtClean="0">
                <a:solidFill>
                  <a:schemeClr val="tx1"/>
                </a:solidFill>
                <a:effectLst/>
                <a:latin typeface="Times New Roman" charset="0"/>
                <a:ea typeface="+mn-ea"/>
                <a:cs typeface="+mn-cs"/>
              </a:rPr>
              <a:t>). Sintetizirajo se v glavnem v </a:t>
            </a:r>
            <a:r>
              <a:rPr kumimoji="1" lang="sl-SI" sz="1200" b="0" i="0" u="none" strike="noStrike" kern="1200" dirty="0" smtClean="0">
                <a:solidFill>
                  <a:schemeClr val="tx1"/>
                </a:solidFill>
                <a:effectLst/>
                <a:latin typeface="Times New Roman" charset="0"/>
                <a:ea typeface="+mn-ea"/>
                <a:cs typeface="+mn-cs"/>
                <a:hlinkClick r:id="rId14" tooltip="Jetra"/>
              </a:rPr>
              <a:t>jetrih</a:t>
            </a:r>
            <a:r>
              <a:rPr kumimoji="1" lang="sl-SI" sz="1200" b="0" i="0" kern="1200" dirty="0" smtClean="0">
                <a:solidFill>
                  <a:schemeClr val="tx1"/>
                </a:solidFill>
                <a:effectLst/>
                <a:latin typeface="Times New Roman" charset="0"/>
                <a:ea typeface="+mn-ea"/>
                <a:cs typeface="+mn-cs"/>
              </a:rPr>
              <a:t> in predstavljajo 5 % vseh </a:t>
            </a:r>
            <a:r>
              <a:rPr kumimoji="1" lang="sl-SI" sz="1200" b="0" i="0" u="none" strike="noStrike" kern="1200" dirty="0" smtClean="0">
                <a:solidFill>
                  <a:schemeClr val="tx1"/>
                </a:solidFill>
                <a:effectLst/>
                <a:latin typeface="Times New Roman" charset="0"/>
                <a:ea typeface="+mn-ea"/>
                <a:cs typeface="+mn-cs"/>
                <a:hlinkClick r:id="rId15" tooltip="Globulin"/>
              </a:rPr>
              <a:t>globulinov</a:t>
            </a:r>
            <a:r>
              <a:rPr kumimoji="1" lang="sl-SI" sz="1200" b="0" i="0" kern="1200" dirty="0" smtClean="0">
                <a:solidFill>
                  <a:schemeClr val="tx1"/>
                </a:solidFill>
                <a:effectLst/>
                <a:latin typeface="Times New Roman" charset="0"/>
                <a:ea typeface="+mn-ea"/>
                <a:cs typeface="+mn-cs"/>
              </a:rPr>
              <a:t> v </a:t>
            </a:r>
            <a:r>
              <a:rPr kumimoji="1" lang="sl-SI" sz="1200" b="0" i="0" u="none" strike="noStrike" kern="1200" dirty="0" smtClean="0">
                <a:solidFill>
                  <a:schemeClr val="tx1"/>
                </a:solidFill>
                <a:effectLst/>
                <a:latin typeface="Times New Roman" charset="0"/>
                <a:ea typeface="+mn-ea"/>
                <a:cs typeface="+mn-cs"/>
                <a:hlinkClick r:id="rId16" tooltip="Krvni serum"/>
              </a:rPr>
              <a:t>krvnem serumu</a:t>
            </a:r>
            <a:r>
              <a:rPr kumimoji="1" lang="sl-SI" sz="1200" b="0" i="0" kern="1200" dirty="0" smtClean="0">
                <a:solidFill>
                  <a:schemeClr val="tx1"/>
                </a:solidFill>
                <a:effectLst/>
                <a:latin typeface="Times New Roman" charset="0"/>
                <a:ea typeface="+mn-ea"/>
                <a:cs typeface="+mn-cs"/>
              </a:rPr>
              <a:t>. Označujemo jih z veliko črko C (kratica za </a:t>
            </a:r>
            <a:r>
              <a:rPr kumimoji="1" lang="sl-SI" sz="1200" b="0" i="1" kern="1200" dirty="0" smtClean="0">
                <a:solidFill>
                  <a:schemeClr val="tx1"/>
                </a:solidFill>
                <a:effectLst/>
                <a:latin typeface="Times New Roman" charset="0"/>
                <a:ea typeface="+mn-ea"/>
                <a:cs typeface="+mn-cs"/>
              </a:rPr>
              <a:t>complement</a:t>
            </a:r>
            <a:r>
              <a:rPr kumimoji="1" lang="sl-SI" sz="1200" b="0" i="0" kern="1200" dirty="0" smtClean="0">
                <a:solidFill>
                  <a:schemeClr val="tx1"/>
                </a:solidFill>
                <a:effectLst/>
                <a:latin typeface="Times New Roman" charset="0"/>
                <a:ea typeface="+mn-ea"/>
                <a:cs typeface="+mn-cs"/>
              </a:rPr>
              <a:t>) in številko.</a:t>
            </a:r>
          </a:p>
          <a:p>
            <a:r>
              <a:rPr kumimoji="1" lang="sl-SI" sz="1200" b="0" i="0" kern="1200" dirty="0" smtClean="0">
                <a:solidFill>
                  <a:schemeClr val="tx1"/>
                </a:solidFill>
                <a:effectLst/>
                <a:latin typeface="Times New Roman" charset="0"/>
                <a:ea typeface="+mn-ea"/>
                <a:cs typeface="+mn-cs"/>
              </a:rPr>
              <a:t>Ko signal sproži spremembo enega od začetnih proencimov v aktivno obliko, le-ta razcepi in tako aktivira naslednji encim v kaskadi, kar na koncu vodi do tvorbe kompleksa beljakovin, ki se vgrajuje v </a:t>
            </a:r>
            <a:r>
              <a:rPr kumimoji="1" lang="sl-SI" sz="1200" b="0" i="0" u="none" strike="noStrike" kern="1200" dirty="0" smtClean="0">
                <a:solidFill>
                  <a:schemeClr val="tx1"/>
                </a:solidFill>
                <a:effectLst/>
                <a:latin typeface="Times New Roman" charset="0"/>
                <a:ea typeface="+mn-ea"/>
                <a:cs typeface="+mn-cs"/>
                <a:hlinkClick r:id="rId17" tooltip="Celična membrana"/>
              </a:rPr>
              <a:t>membrane</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18" tooltip="Bakterije"/>
              </a:rPr>
              <a:t>bakterijskih</a:t>
            </a:r>
            <a:r>
              <a:rPr kumimoji="1" lang="sl-SI" sz="1200" b="0" i="0" kern="1200" dirty="0" smtClean="0">
                <a:solidFill>
                  <a:schemeClr val="tx1"/>
                </a:solidFill>
                <a:effectLst/>
                <a:latin typeface="Times New Roman" charset="0"/>
                <a:ea typeface="+mn-ea"/>
                <a:cs typeface="+mn-cs"/>
              </a:rPr>
              <a:t> celic in tvori v njej pore, ki povzročijo </a:t>
            </a:r>
            <a:r>
              <a:rPr kumimoji="1" lang="sl-SI" sz="1200" b="0" i="0" u="none" strike="noStrike" kern="1200" dirty="0" smtClean="0">
                <a:solidFill>
                  <a:schemeClr val="tx1"/>
                </a:solidFill>
                <a:effectLst/>
                <a:latin typeface="Times New Roman" charset="0"/>
                <a:ea typeface="+mn-ea"/>
                <a:cs typeface="+mn-cs"/>
                <a:hlinkClick r:id="rId19" tooltip="Liza"/>
              </a:rPr>
              <a:t>lizo</a:t>
            </a:r>
            <a:r>
              <a:rPr kumimoji="1" lang="sl-SI" sz="1200" b="0" i="0" kern="1200" dirty="0" smtClean="0">
                <a:solidFill>
                  <a:schemeClr val="tx1"/>
                </a:solidFill>
                <a:effectLst/>
                <a:latin typeface="Times New Roman" charset="0"/>
                <a:ea typeface="+mn-ea"/>
                <a:cs typeface="+mn-cs"/>
              </a:rPr>
              <a:t> (razpad) celice. Hkrati pa prek </a:t>
            </a:r>
            <a:r>
              <a:rPr kumimoji="1" lang="sl-SI" sz="1200" b="0" i="0" u="none" strike="noStrike" kern="1200" dirty="0" smtClean="0">
                <a:solidFill>
                  <a:schemeClr val="tx1"/>
                </a:solidFill>
                <a:effectLst/>
                <a:latin typeface="Times New Roman" charset="0"/>
                <a:ea typeface="+mn-ea"/>
                <a:cs typeface="+mn-cs"/>
                <a:hlinkClick r:id="rId20" tooltip="Citokin"/>
              </a:rPr>
              <a:t>citokinov</a:t>
            </a:r>
            <a:r>
              <a:rPr kumimoji="1" lang="sl-SI" sz="1200" b="0" i="0" kern="1200" dirty="0" smtClean="0">
                <a:solidFill>
                  <a:schemeClr val="tx1"/>
                </a:solidFill>
                <a:effectLst/>
                <a:latin typeface="Times New Roman" charset="0"/>
                <a:ea typeface="+mn-ea"/>
                <a:cs typeface="+mn-cs"/>
              </a:rPr>
              <a:t> sprožijo tudi aktivacijo sistema pridobljene imunosti. Vsak element lahko aktivira več elementov stopnjo niže v kaskadi, zato se prvotni odziv tekom aktivacije eksponentno povečuje.</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sl-SI" sz="1200" b="0" i="0" kern="1200" dirty="0" smtClean="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sl-SI" sz="1200" b="0" i="0" kern="1200" dirty="0" smtClean="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sl-SI" sz="1200" b="0" i="0" kern="1200" dirty="0" smtClean="0">
                <a:solidFill>
                  <a:schemeClr val="tx1"/>
                </a:solidFill>
                <a:effectLst/>
                <a:latin typeface="Times New Roman" charset="0"/>
                <a:ea typeface="+mn-ea"/>
                <a:cs typeface="+mn-cs"/>
              </a:rPr>
              <a:t>Klasična pot aktivacije komplementa se sproži, ko se </a:t>
            </a:r>
            <a:r>
              <a:rPr kumimoji="1" lang="sl-SI" sz="1200" b="0" i="0" u="none" strike="noStrike" kern="1200" dirty="0" smtClean="0">
                <a:solidFill>
                  <a:schemeClr val="tx1"/>
                </a:solidFill>
                <a:effectLst/>
                <a:latin typeface="Times New Roman" charset="0"/>
                <a:ea typeface="+mn-ea"/>
                <a:cs typeface="+mn-cs"/>
                <a:hlinkClick r:id="rId21" tooltip="Protitelo"/>
              </a:rPr>
              <a:t>protitelo</a:t>
            </a:r>
            <a:r>
              <a:rPr kumimoji="1" lang="sl-SI" sz="1200" b="0" i="0" kern="1200" dirty="0" smtClean="0">
                <a:solidFill>
                  <a:schemeClr val="tx1"/>
                </a:solidFill>
                <a:effectLst/>
                <a:latin typeface="Times New Roman" charset="0"/>
                <a:ea typeface="+mn-ea"/>
                <a:cs typeface="+mn-cs"/>
              </a:rPr>
              <a:t> razreda IgG ali IgM veže na </a:t>
            </a:r>
            <a:r>
              <a:rPr kumimoji="1" lang="sl-SI" sz="1200" b="0" i="0" u="none" strike="noStrike" kern="1200" dirty="0" smtClean="0">
                <a:solidFill>
                  <a:schemeClr val="tx1"/>
                </a:solidFill>
                <a:effectLst/>
                <a:latin typeface="Times New Roman" charset="0"/>
                <a:ea typeface="+mn-ea"/>
                <a:cs typeface="+mn-cs"/>
                <a:hlinkClick r:id="rId22" tooltip="Antigen"/>
              </a:rPr>
              <a:t>antigen</a:t>
            </a:r>
            <a:r>
              <a:rPr kumimoji="1" lang="sl-SI" sz="1200" b="0" i="0" kern="1200" dirty="0" smtClean="0">
                <a:solidFill>
                  <a:schemeClr val="tx1"/>
                </a:solidFill>
                <a:effectLst/>
                <a:latin typeface="Times New Roman" charset="0"/>
                <a:ea typeface="+mn-ea"/>
                <a:cs typeface="+mn-cs"/>
              </a:rPr>
              <a:t>, pri čemer se razkrije vezavno mesto za molekulo C1. Za aktivacijo sta potrebni vsaj dve vezavni mesti, kar pomeni dve molekuli IgG ali eno IgM (slednja je </a:t>
            </a:r>
            <a:r>
              <a:rPr kumimoji="1" lang="sl-SI" sz="1200" b="0" i="0" u="none" strike="noStrike" kern="1200" dirty="0" smtClean="0">
                <a:solidFill>
                  <a:schemeClr val="tx1"/>
                </a:solidFill>
                <a:effectLst/>
                <a:latin typeface="Times New Roman" charset="0"/>
                <a:ea typeface="+mn-ea"/>
                <a:cs typeface="+mn-cs"/>
                <a:hlinkClick r:id="rId23" tooltip="Pentamer (stran ne obstaja)"/>
              </a:rPr>
              <a:t>pentamer</a:t>
            </a:r>
            <a:r>
              <a:rPr kumimoji="1" lang="sl-SI" sz="1200" b="0" i="0" kern="1200" dirty="0" smtClean="0">
                <a:solidFill>
                  <a:schemeClr val="tx1"/>
                </a:solidFill>
                <a:effectLst/>
                <a:latin typeface="Times New Roman" charset="0"/>
                <a:ea typeface="+mn-ea"/>
                <a:cs typeface="+mn-cs"/>
              </a:rPr>
              <a:t>). Nanju se veže podenota C1, imenovana C1q, pri čemer se ji spremeni </a:t>
            </a:r>
            <a:r>
              <a:rPr kumimoji="1" lang="sl-SI" sz="1200" b="0" i="0" u="none" strike="noStrike" kern="1200" dirty="0" smtClean="0">
                <a:solidFill>
                  <a:schemeClr val="tx1"/>
                </a:solidFill>
                <a:effectLst/>
                <a:latin typeface="Times New Roman" charset="0"/>
                <a:ea typeface="+mn-ea"/>
                <a:cs typeface="+mn-cs"/>
                <a:hlinkClick r:id="rId24" tooltip="Konformacija (stran ne obstaja)"/>
              </a:rPr>
              <a:t>konformacija</a:t>
            </a:r>
            <a:r>
              <a:rPr kumimoji="1" lang="sl-SI" sz="1200" b="0" i="0" kern="1200" dirty="0" smtClean="0">
                <a:solidFill>
                  <a:schemeClr val="tx1"/>
                </a:solidFill>
                <a:effectLst/>
                <a:latin typeface="Times New Roman" charset="0"/>
                <a:ea typeface="+mn-ea"/>
                <a:cs typeface="+mn-cs"/>
              </a:rPr>
              <a:t> in pridobi aktivnost </a:t>
            </a:r>
            <a:r>
              <a:rPr kumimoji="1" lang="sl-SI" sz="1200" b="0" i="0" u="none" strike="noStrike" kern="1200" dirty="0" smtClean="0">
                <a:solidFill>
                  <a:schemeClr val="tx1"/>
                </a:solidFill>
                <a:effectLst/>
                <a:latin typeface="Times New Roman" charset="0"/>
                <a:ea typeface="+mn-ea"/>
                <a:cs typeface="+mn-cs"/>
                <a:hlinkClick r:id="rId25" tooltip="Serin"/>
              </a:rPr>
              <a:t>serinske</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26" tooltip="Esteraza (stran ne obstaja)"/>
              </a:rPr>
              <a:t>esteraze</a:t>
            </a:r>
            <a:r>
              <a:rPr kumimoji="1" lang="sl-SI" sz="1200" b="0" i="0" kern="1200" dirty="0" smtClean="0">
                <a:solidFill>
                  <a:schemeClr val="tx1"/>
                </a:solidFill>
                <a:effectLst/>
                <a:latin typeface="Times New Roman" charset="0"/>
                <a:ea typeface="+mn-ea"/>
                <a:cs typeface="+mn-cs"/>
              </a:rPr>
              <a:t>. Z razcepom </a:t>
            </a:r>
            <a:r>
              <a:rPr kumimoji="1" lang="sl-SI" sz="1200" b="0" i="0" u="none" strike="noStrike" kern="1200" dirty="0" smtClean="0">
                <a:solidFill>
                  <a:schemeClr val="tx1"/>
                </a:solidFill>
                <a:effectLst/>
                <a:latin typeface="Times New Roman" charset="0"/>
                <a:ea typeface="+mn-ea"/>
                <a:cs typeface="+mn-cs"/>
                <a:hlinkClick r:id="rId27" tooltip="Ester"/>
              </a:rPr>
              <a:t>estrske</a:t>
            </a:r>
            <a:r>
              <a:rPr kumimoji="1" lang="sl-SI" sz="1200" b="0" i="0" kern="1200" dirty="0" smtClean="0">
                <a:solidFill>
                  <a:schemeClr val="tx1"/>
                </a:solidFill>
                <a:effectLst/>
                <a:latin typeface="Times New Roman" charset="0"/>
                <a:ea typeface="+mn-ea"/>
                <a:cs typeface="+mn-cs"/>
              </a:rPr>
              <a:t> vezi aktivira dve drugi podenoti, C1r, ti pa nato podenoti C1s (prav tako serinski esterazi). Ti cepita najprej molekulo C4 na podenoti C4a in C4b; C4a </a:t>
            </a:r>
            <a:r>
              <a:rPr kumimoji="1" lang="sl-SI" sz="1200" b="0" i="0" u="none" strike="noStrike" kern="1200" dirty="0" smtClean="0">
                <a:solidFill>
                  <a:schemeClr val="tx1"/>
                </a:solidFill>
                <a:effectLst/>
                <a:latin typeface="Times New Roman" charset="0"/>
                <a:ea typeface="+mn-ea"/>
                <a:cs typeface="+mn-cs"/>
                <a:hlinkClick r:id="rId28" tooltip="Difuzija"/>
              </a:rPr>
              <a:t>oddifundira</a:t>
            </a:r>
            <a:r>
              <a:rPr kumimoji="1" lang="sl-SI" sz="1200" b="0" i="0" kern="1200" dirty="0" smtClean="0">
                <a:solidFill>
                  <a:schemeClr val="tx1"/>
                </a:solidFill>
                <a:effectLst/>
                <a:latin typeface="Times New Roman" charset="0"/>
                <a:ea typeface="+mn-ea"/>
                <a:cs typeface="+mn-cs"/>
              </a:rPr>
              <a:t>, na C4b pa se veže molekula C2, kar odkrije mesto za delovanje C1s, ki razcepi C2 na C2a in C2b. Fragmenta C2b ter C4b se vežeta med seboj v C2b4b, kar je </a:t>
            </a:r>
            <a:r>
              <a:rPr kumimoji="1" lang="sl-SI" sz="1200" b="0" i="0" u="none" strike="noStrike" kern="1200" dirty="0" smtClean="0">
                <a:solidFill>
                  <a:schemeClr val="tx1"/>
                </a:solidFill>
                <a:effectLst/>
                <a:latin typeface="Times New Roman" charset="0"/>
                <a:ea typeface="+mn-ea"/>
                <a:cs typeface="+mn-cs"/>
                <a:hlinkClick r:id="rId29" tooltip="Konvertaza (stran ne obstaja)"/>
              </a:rPr>
              <a:t>konvertaza</a:t>
            </a:r>
            <a:r>
              <a:rPr kumimoji="1" lang="sl-SI" sz="1200" b="0" i="0" kern="1200" dirty="0" smtClean="0">
                <a:solidFill>
                  <a:schemeClr val="tx1"/>
                </a:solidFill>
                <a:effectLst/>
                <a:latin typeface="Times New Roman" charset="0"/>
                <a:ea typeface="+mn-ea"/>
                <a:cs typeface="+mn-cs"/>
              </a:rPr>
              <a:t> C3 klasične poti.</a:t>
            </a:r>
            <a:endParaRPr lang="sl-SI" dirty="0" smtClean="0">
              <a:solidFill>
                <a:schemeClr val="tx1"/>
              </a:solidFill>
            </a:endParaRPr>
          </a:p>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29</a:t>
            </a:fld>
            <a:endParaRPr lang="sl-SI"/>
          </a:p>
        </p:txBody>
      </p:sp>
    </p:spTree>
    <p:extLst>
      <p:ext uri="{BB962C8B-B14F-4D97-AF65-F5344CB8AC3E}">
        <p14:creationId xmlns:p14="http://schemas.microsoft.com/office/powerpoint/2010/main" val="149579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solidFill>
                <a:schemeClr val="tx1"/>
              </a:solidFill>
            </a:endParaRPr>
          </a:p>
        </p:txBody>
      </p:sp>
      <p:sp>
        <p:nvSpPr>
          <p:cNvPr id="4" name="Slide Number Placeholder 3"/>
          <p:cNvSpPr>
            <a:spLocks noGrp="1"/>
          </p:cNvSpPr>
          <p:nvPr>
            <p:ph type="sldNum" sz="quarter" idx="10"/>
          </p:nvPr>
        </p:nvSpPr>
        <p:spPr/>
        <p:txBody>
          <a:bodyPr/>
          <a:lstStyle/>
          <a:p>
            <a:fld id="{E8FFF72B-962C-4270-B8F2-6F8FE9182C97}" type="slidenum">
              <a:rPr lang="sl-SI" smtClean="0"/>
              <a:pPr/>
              <a:t>31</a:t>
            </a:fld>
            <a:endParaRPr lang="sl-SI"/>
          </a:p>
        </p:txBody>
      </p:sp>
    </p:spTree>
    <p:extLst>
      <p:ext uri="{BB962C8B-B14F-4D97-AF65-F5344CB8AC3E}">
        <p14:creationId xmlns:p14="http://schemas.microsoft.com/office/powerpoint/2010/main" val="103687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33</a:t>
            </a:fld>
            <a:endParaRPr lang="sl-SI"/>
          </a:p>
        </p:txBody>
      </p:sp>
    </p:spTree>
    <p:extLst>
      <p:ext uri="{BB962C8B-B14F-4D97-AF65-F5344CB8AC3E}">
        <p14:creationId xmlns:p14="http://schemas.microsoft.com/office/powerpoint/2010/main" val="353908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sl-SI" sz="1200" b="1" i="0" kern="1200" dirty="0" smtClean="0">
                <a:solidFill>
                  <a:schemeClr val="tx1"/>
                </a:solidFill>
                <a:effectLst/>
                <a:latin typeface="Times New Roman" charset="0"/>
                <a:ea typeface="+mn-ea"/>
                <a:cs typeface="+mn-cs"/>
              </a:rPr>
              <a:t>Sistem komplementa</a:t>
            </a:r>
            <a:r>
              <a:rPr kumimoji="1" lang="sl-SI" sz="1200" b="0" i="0" kern="1200" dirty="0" smtClean="0">
                <a:solidFill>
                  <a:schemeClr val="tx1"/>
                </a:solidFill>
                <a:effectLst/>
                <a:latin typeface="Times New Roman" charset="0"/>
                <a:ea typeface="+mn-ea"/>
                <a:cs typeface="+mn-cs"/>
              </a:rPr>
              <a:t> (tudi samo </a:t>
            </a:r>
            <a:r>
              <a:rPr kumimoji="1" lang="sl-SI" sz="1200" b="1" i="0" kern="1200" dirty="0" smtClean="0">
                <a:solidFill>
                  <a:schemeClr val="tx1"/>
                </a:solidFill>
                <a:effectLst/>
                <a:latin typeface="Times New Roman" charset="0"/>
                <a:ea typeface="+mn-ea"/>
                <a:cs typeface="+mn-cs"/>
              </a:rPr>
              <a:t>komplement</a:t>
            </a:r>
            <a:r>
              <a:rPr kumimoji="1" lang="sl-SI" sz="1200" b="0" i="0" kern="1200" dirty="0" smtClean="0">
                <a:solidFill>
                  <a:schemeClr val="tx1"/>
                </a:solidFill>
                <a:effectLst/>
                <a:latin typeface="Times New Roman" charset="0"/>
                <a:ea typeface="+mn-ea"/>
                <a:cs typeface="+mn-cs"/>
              </a:rPr>
              <a:t>) je serija (</a:t>
            </a:r>
            <a:r>
              <a:rPr kumimoji="1" lang="sl-SI" sz="1200" b="0" i="0" u="none" strike="noStrike" kern="1200" dirty="0" smtClean="0">
                <a:solidFill>
                  <a:schemeClr val="tx1"/>
                </a:solidFill>
                <a:effectLst/>
                <a:latin typeface="Times New Roman" charset="0"/>
                <a:ea typeface="+mn-ea"/>
                <a:cs typeface="+mn-cs"/>
              </a:rPr>
              <a:t>kaskada</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rPr>
              <a:t>biokemijskih</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rPr>
              <a:t>reakcij</a:t>
            </a:r>
            <a:r>
              <a:rPr kumimoji="1" lang="sl-SI" sz="1200" b="0" i="0" kern="1200" dirty="0" smtClean="0">
                <a:solidFill>
                  <a:schemeClr val="tx1"/>
                </a:solidFill>
                <a:effectLst/>
                <a:latin typeface="Times New Roman" charset="0"/>
                <a:ea typeface="+mn-ea"/>
                <a:cs typeface="+mn-cs"/>
              </a:rPr>
              <a:t>, ki sodeluje pri obrambi </a:t>
            </a:r>
            <a:r>
              <a:rPr kumimoji="1" lang="sl-SI" sz="1200" b="0" i="0" u="none" strike="noStrike" kern="1200" dirty="0" smtClean="0">
                <a:solidFill>
                  <a:schemeClr val="tx1"/>
                </a:solidFill>
                <a:effectLst/>
                <a:latin typeface="Times New Roman" charset="0"/>
                <a:ea typeface="+mn-ea"/>
                <a:cs typeface="+mn-cs"/>
              </a:rPr>
              <a:t>organizma</a:t>
            </a:r>
            <a:r>
              <a:rPr kumimoji="1" lang="sl-SI" sz="1200" b="0" i="0" kern="1200" dirty="0" smtClean="0">
                <a:solidFill>
                  <a:schemeClr val="tx1"/>
                </a:solidFill>
                <a:effectLst/>
                <a:latin typeface="Times New Roman" charset="0"/>
                <a:ea typeface="+mn-ea"/>
                <a:cs typeface="+mn-cs"/>
              </a:rPr>
              <a:t> pred </a:t>
            </a:r>
            <a:r>
              <a:rPr kumimoji="1" lang="sl-SI" sz="1200" b="0" i="0" u="none" strike="noStrike" kern="1200" dirty="0" smtClean="0">
                <a:solidFill>
                  <a:schemeClr val="tx1"/>
                </a:solidFill>
                <a:effectLst/>
                <a:latin typeface="Times New Roman" charset="0"/>
                <a:ea typeface="+mn-ea"/>
                <a:cs typeface="+mn-cs"/>
              </a:rPr>
              <a:t>patogeni</a:t>
            </a:r>
            <a:r>
              <a:rPr kumimoji="1" lang="sl-SI" sz="1200" b="0" i="0" kern="1200" dirty="0" smtClean="0">
                <a:solidFill>
                  <a:schemeClr val="tx1"/>
                </a:solidFill>
                <a:effectLst/>
                <a:latin typeface="Times New Roman" charset="0"/>
                <a:ea typeface="+mn-ea"/>
                <a:cs typeface="+mn-cs"/>
              </a:rPr>
              <a:t>. Je del </a:t>
            </a:r>
            <a:r>
              <a:rPr kumimoji="1" lang="sl-SI" sz="1200" b="0" i="0" u="none" strike="noStrike" kern="1200" dirty="0" smtClean="0">
                <a:solidFill>
                  <a:schemeClr val="tx1"/>
                </a:solidFill>
                <a:effectLst/>
                <a:latin typeface="Times New Roman" charset="0"/>
                <a:ea typeface="+mn-ea"/>
                <a:cs typeface="+mn-cs"/>
              </a:rPr>
              <a:t>imunskega sistema</a:t>
            </a:r>
            <a:r>
              <a:rPr kumimoji="1" lang="sl-SI" sz="1200" b="0" i="0" kern="1200" dirty="0" smtClean="0">
                <a:solidFill>
                  <a:schemeClr val="tx1"/>
                </a:solidFill>
                <a:effectLst/>
                <a:latin typeface="Times New Roman" charset="0"/>
                <a:ea typeface="+mn-ea"/>
                <a:cs typeface="+mn-cs"/>
              </a:rPr>
              <a:t>, ki se tekom posameznikovega življenja ne spreminja oz. prilagaja, zato govorimo o njem v okviru </a:t>
            </a:r>
            <a:r>
              <a:rPr kumimoji="1" lang="sl-SI" sz="1200" b="0" i="0" u="none" strike="noStrike" kern="1200" dirty="0" smtClean="0">
                <a:solidFill>
                  <a:schemeClr val="tx1"/>
                </a:solidFill>
                <a:effectLst/>
                <a:latin typeface="Times New Roman" charset="0"/>
                <a:ea typeface="+mn-ea"/>
                <a:cs typeface="+mn-cs"/>
              </a:rPr>
              <a:t>naravne (prirojene) imunosti</a:t>
            </a:r>
            <a:r>
              <a:rPr kumimoji="1" lang="sl-SI" sz="1200" b="0" i="0" kern="1200" dirty="0" smtClean="0">
                <a:solidFill>
                  <a:schemeClr val="tx1"/>
                </a:solidFill>
                <a:effectLst/>
                <a:latin typeface="Times New Roman" charset="0"/>
                <a:ea typeface="+mn-ea"/>
                <a:cs typeface="+mn-cs"/>
              </a:rPr>
              <a:t>. Kljub temu je tesno povezan z elementi pridobljene imunosti (</a:t>
            </a:r>
            <a:r>
              <a:rPr kumimoji="1" lang="sl-SI" sz="1200" b="0" i="0" u="none" strike="noStrike" kern="1200" dirty="0" smtClean="0">
                <a:solidFill>
                  <a:schemeClr val="tx1"/>
                </a:solidFill>
                <a:effectLst/>
                <a:latin typeface="Times New Roman" charset="0"/>
                <a:ea typeface="+mn-ea"/>
                <a:cs typeface="+mn-cs"/>
              </a:rPr>
              <a:t>limfociti</a:t>
            </a:r>
            <a:r>
              <a:rPr kumimoji="1" lang="sl-SI" sz="1200" b="0" i="0" kern="1200" dirty="0" smtClean="0">
                <a:solidFill>
                  <a:schemeClr val="tx1"/>
                </a:solidFill>
                <a:effectLst/>
                <a:latin typeface="Times New Roman" charset="0"/>
                <a:ea typeface="+mn-ea"/>
                <a:cs typeface="+mn-cs"/>
              </a:rPr>
              <a:t>), s katerimi se medsebojno aktivira in dopolnjuje, iz česar izhaja tudi ime.</a:t>
            </a:r>
          </a:p>
          <a:p>
            <a:r>
              <a:rPr kumimoji="1" lang="sl-SI" sz="1200" b="0" i="0" kern="1200" dirty="0" smtClean="0">
                <a:solidFill>
                  <a:schemeClr val="tx1"/>
                </a:solidFill>
                <a:effectLst/>
                <a:latin typeface="Times New Roman" charset="0"/>
                <a:ea typeface="+mn-ea"/>
                <a:cs typeface="+mn-cs"/>
              </a:rPr>
              <a:t>Sistem sestavlja okrog 30 majhnih </a:t>
            </a:r>
            <a:r>
              <a:rPr kumimoji="1" lang="sl-SI" sz="1200" b="0" i="0" u="none" strike="noStrike" kern="1200" dirty="0" smtClean="0">
                <a:solidFill>
                  <a:schemeClr val="tx1"/>
                </a:solidFill>
                <a:effectLst/>
                <a:latin typeface="Times New Roman" charset="0"/>
                <a:ea typeface="+mn-ea"/>
                <a:cs typeface="+mn-cs"/>
              </a:rPr>
              <a:t>beljakovin</a:t>
            </a:r>
            <a:r>
              <a:rPr kumimoji="1" lang="sl-SI" sz="1200" b="0" i="0" kern="1200" dirty="0" smtClean="0">
                <a:solidFill>
                  <a:schemeClr val="tx1"/>
                </a:solidFill>
                <a:effectLst/>
                <a:latin typeface="Times New Roman" charset="0"/>
                <a:ea typeface="+mn-ea"/>
                <a:cs typeface="+mn-cs"/>
              </a:rPr>
              <a:t>, ki v stanju mirovanja krožijo po </a:t>
            </a:r>
            <a:r>
              <a:rPr kumimoji="1" lang="sl-SI" sz="1200" b="0" i="0" u="none" strike="noStrike" kern="1200" dirty="0" smtClean="0">
                <a:solidFill>
                  <a:schemeClr val="tx1"/>
                </a:solidFill>
                <a:effectLst/>
                <a:latin typeface="Times New Roman" charset="0"/>
                <a:ea typeface="+mn-ea"/>
                <a:cs typeface="+mn-cs"/>
              </a:rPr>
              <a:t>krvi</a:t>
            </a:r>
            <a:r>
              <a:rPr kumimoji="1" lang="sl-SI" sz="1200" b="0" i="0" kern="1200" dirty="0" smtClean="0">
                <a:solidFill>
                  <a:schemeClr val="tx1"/>
                </a:solidFill>
                <a:effectLst/>
                <a:latin typeface="Times New Roman" charset="0"/>
                <a:ea typeface="+mn-ea"/>
                <a:cs typeface="+mn-cs"/>
              </a:rPr>
              <a:t> v obliki neaktivnih prekurzorjev (</a:t>
            </a:r>
            <a:r>
              <a:rPr kumimoji="1" lang="sl-SI" sz="1200" b="0" i="0" u="none" strike="noStrike" kern="1200" dirty="0" smtClean="0">
                <a:solidFill>
                  <a:schemeClr val="tx1"/>
                </a:solidFill>
                <a:effectLst/>
                <a:latin typeface="Times New Roman" charset="0"/>
                <a:ea typeface="+mn-ea"/>
                <a:cs typeface="+mn-cs"/>
              </a:rPr>
              <a:t>proencimov)</a:t>
            </a:r>
            <a:r>
              <a:rPr kumimoji="1" lang="sl-SI" sz="1200" b="0" i="0" kern="1200" dirty="0" smtClean="0">
                <a:solidFill>
                  <a:schemeClr val="tx1"/>
                </a:solidFill>
                <a:effectLst/>
                <a:latin typeface="Times New Roman" charset="0"/>
                <a:ea typeface="+mn-ea"/>
                <a:cs typeface="+mn-cs"/>
              </a:rPr>
              <a:t>. Sintetizirajo se v glavnem v </a:t>
            </a:r>
            <a:r>
              <a:rPr kumimoji="1" lang="sl-SI" sz="1200" b="0" i="0" u="none" strike="noStrike" kern="1200" dirty="0" smtClean="0">
                <a:solidFill>
                  <a:schemeClr val="tx1"/>
                </a:solidFill>
                <a:effectLst/>
                <a:latin typeface="Times New Roman" charset="0"/>
                <a:ea typeface="+mn-ea"/>
                <a:cs typeface="+mn-cs"/>
              </a:rPr>
              <a:t>jetrih</a:t>
            </a:r>
            <a:r>
              <a:rPr kumimoji="1" lang="sl-SI" sz="1200" b="0" i="0" kern="1200" dirty="0" smtClean="0">
                <a:solidFill>
                  <a:schemeClr val="tx1"/>
                </a:solidFill>
                <a:effectLst/>
                <a:latin typeface="Times New Roman" charset="0"/>
                <a:ea typeface="+mn-ea"/>
                <a:cs typeface="+mn-cs"/>
              </a:rPr>
              <a:t> in predstavljajo 5 % vseh </a:t>
            </a:r>
            <a:r>
              <a:rPr kumimoji="1" lang="sl-SI" sz="1200" b="0" i="0" u="none" strike="noStrike" kern="1200" dirty="0" smtClean="0">
                <a:solidFill>
                  <a:schemeClr val="tx1"/>
                </a:solidFill>
                <a:effectLst/>
                <a:latin typeface="Times New Roman" charset="0"/>
                <a:ea typeface="+mn-ea"/>
                <a:cs typeface="+mn-cs"/>
              </a:rPr>
              <a:t>globulinov</a:t>
            </a:r>
            <a:r>
              <a:rPr kumimoji="1" lang="sl-SI" sz="1200" b="0" i="0" kern="1200" dirty="0" smtClean="0">
                <a:solidFill>
                  <a:schemeClr val="tx1"/>
                </a:solidFill>
                <a:effectLst/>
                <a:latin typeface="Times New Roman" charset="0"/>
                <a:ea typeface="+mn-ea"/>
                <a:cs typeface="+mn-cs"/>
              </a:rPr>
              <a:t> v </a:t>
            </a:r>
            <a:r>
              <a:rPr kumimoji="1" lang="sl-SI" sz="1200" b="0" i="0" u="none" strike="noStrike" kern="1200" dirty="0" smtClean="0">
                <a:solidFill>
                  <a:schemeClr val="tx1"/>
                </a:solidFill>
                <a:effectLst/>
                <a:latin typeface="Times New Roman" charset="0"/>
                <a:ea typeface="+mn-ea"/>
                <a:cs typeface="+mn-cs"/>
              </a:rPr>
              <a:t>krvnem serumu</a:t>
            </a:r>
            <a:r>
              <a:rPr kumimoji="1" lang="sl-SI" sz="1200" b="0" i="0" kern="1200" dirty="0" smtClean="0">
                <a:solidFill>
                  <a:schemeClr val="tx1"/>
                </a:solidFill>
                <a:effectLst/>
                <a:latin typeface="Times New Roman" charset="0"/>
                <a:ea typeface="+mn-ea"/>
                <a:cs typeface="+mn-cs"/>
              </a:rPr>
              <a:t>. Označujemo jih z veliko črko C (kratica za </a:t>
            </a:r>
            <a:r>
              <a:rPr kumimoji="1" lang="sl-SI" sz="1200" b="0" i="1" kern="1200" dirty="0" smtClean="0">
                <a:solidFill>
                  <a:schemeClr val="tx1"/>
                </a:solidFill>
                <a:effectLst/>
                <a:latin typeface="Times New Roman" charset="0"/>
                <a:ea typeface="+mn-ea"/>
                <a:cs typeface="+mn-cs"/>
              </a:rPr>
              <a:t>complement</a:t>
            </a:r>
            <a:r>
              <a:rPr kumimoji="1" lang="sl-SI" sz="1200" b="0" i="0" kern="1200" dirty="0" smtClean="0">
                <a:solidFill>
                  <a:schemeClr val="tx1"/>
                </a:solidFill>
                <a:effectLst/>
                <a:latin typeface="Times New Roman" charset="0"/>
                <a:ea typeface="+mn-ea"/>
                <a:cs typeface="+mn-cs"/>
              </a:rPr>
              <a:t>) in številko.</a:t>
            </a:r>
          </a:p>
          <a:p>
            <a:r>
              <a:rPr kumimoji="1" lang="sl-SI" sz="1200" b="0" i="0" kern="1200" dirty="0" smtClean="0">
                <a:solidFill>
                  <a:schemeClr val="tx1"/>
                </a:solidFill>
                <a:effectLst/>
                <a:latin typeface="Times New Roman" charset="0"/>
                <a:ea typeface="+mn-ea"/>
                <a:cs typeface="+mn-cs"/>
              </a:rPr>
              <a:t>Ko signal sproži spremembo enega od začetnih proencimov v aktivno obliko, le-ta razcepi in tako aktivira naslednji encim v kaskadi, kar na koncu vodi do tvorbe kompleksa beljakovin, ki se vgrajuje v </a:t>
            </a:r>
            <a:r>
              <a:rPr kumimoji="1" lang="sl-SI" sz="1200" b="0" i="0" u="none" strike="noStrike" kern="1200" dirty="0" smtClean="0">
                <a:solidFill>
                  <a:schemeClr val="tx1"/>
                </a:solidFill>
                <a:effectLst/>
                <a:latin typeface="Times New Roman" charset="0"/>
                <a:ea typeface="+mn-ea"/>
                <a:cs typeface="+mn-cs"/>
              </a:rPr>
              <a:t>membrane</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rPr>
              <a:t>bakterijskih</a:t>
            </a:r>
            <a:r>
              <a:rPr kumimoji="1" lang="sl-SI" sz="1200" b="0" i="0" kern="1200" dirty="0" smtClean="0">
                <a:solidFill>
                  <a:schemeClr val="tx1"/>
                </a:solidFill>
                <a:effectLst/>
                <a:latin typeface="Times New Roman" charset="0"/>
                <a:ea typeface="+mn-ea"/>
                <a:cs typeface="+mn-cs"/>
              </a:rPr>
              <a:t> celic in tvori v njej pore, ki povzročijo </a:t>
            </a:r>
            <a:r>
              <a:rPr kumimoji="1" lang="sl-SI" sz="1200" b="0" i="0" u="none" strike="noStrike" kern="1200" dirty="0" smtClean="0">
                <a:solidFill>
                  <a:schemeClr val="tx1"/>
                </a:solidFill>
                <a:effectLst/>
                <a:latin typeface="Times New Roman" charset="0"/>
                <a:ea typeface="+mn-ea"/>
                <a:cs typeface="+mn-cs"/>
              </a:rPr>
              <a:t>lizo</a:t>
            </a:r>
            <a:r>
              <a:rPr kumimoji="1" lang="sl-SI" sz="1200" b="0" i="0" kern="1200" dirty="0" smtClean="0">
                <a:solidFill>
                  <a:schemeClr val="tx1"/>
                </a:solidFill>
                <a:effectLst/>
                <a:latin typeface="Times New Roman" charset="0"/>
                <a:ea typeface="+mn-ea"/>
                <a:cs typeface="+mn-cs"/>
              </a:rPr>
              <a:t> (razpad) celice. Hkrati pa prek </a:t>
            </a:r>
            <a:r>
              <a:rPr kumimoji="1" lang="sl-SI" sz="1200" b="0" i="0" u="none" strike="noStrike" kern="1200" dirty="0" smtClean="0">
                <a:solidFill>
                  <a:schemeClr val="tx1"/>
                </a:solidFill>
                <a:effectLst/>
                <a:latin typeface="Times New Roman" charset="0"/>
                <a:ea typeface="+mn-ea"/>
                <a:cs typeface="+mn-cs"/>
              </a:rPr>
              <a:t>citokinov</a:t>
            </a:r>
            <a:r>
              <a:rPr kumimoji="1" lang="sl-SI" sz="1200" b="0" i="0" kern="1200" dirty="0" smtClean="0">
                <a:solidFill>
                  <a:schemeClr val="tx1"/>
                </a:solidFill>
                <a:effectLst/>
                <a:latin typeface="Times New Roman" charset="0"/>
                <a:ea typeface="+mn-ea"/>
                <a:cs typeface="+mn-cs"/>
              </a:rPr>
              <a:t> sprožijo tudi aktivacijo sistema pridobljene imunosti. Vsak element lahko aktivira več elementov stopnjo niže v kaskadi, zato se prvotni odziv tekom aktivacije eksponentno povečuje.</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sl-SI" sz="1200" b="0" i="0" kern="1200" dirty="0" smtClean="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sl-SI" sz="1200" b="0" i="0" kern="1200" dirty="0" smtClean="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sl-SI" sz="1200" b="0" i="0" kern="1200" dirty="0" smtClean="0">
                <a:solidFill>
                  <a:schemeClr val="tx1"/>
                </a:solidFill>
                <a:effectLst/>
                <a:latin typeface="Times New Roman" charset="0"/>
                <a:ea typeface="+mn-ea"/>
                <a:cs typeface="+mn-cs"/>
              </a:rPr>
              <a:t>Klasična pot aktivacije komplementa se sproži, ko se </a:t>
            </a:r>
            <a:r>
              <a:rPr kumimoji="1" lang="sl-SI" sz="1200" b="0" i="0" u="none" strike="noStrike" kern="1200" dirty="0" smtClean="0">
                <a:solidFill>
                  <a:schemeClr val="tx1"/>
                </a:solidFill>
                <a:effectLst/>
                <a:latin typeface="Times New Roman" charset="0"/>
                <a:ea typeface="+mn-ea"/>
                <a:cs typeface="+mn-cs"/>
              </a:rPr>
              <a:t>protitelo</a:t>
            </a:r>
            <a:r>
              <a:rPr kumimoji="1" lang="sl-SI" sz="1200" b="0" i="0" kern="1200" dirty="0" smtClean="0">
                <a:solidFill>
                  <a:schemeClr val="tx1"/>
                </a:solidFill>
                <a:effectLst/>
                <a:latin typeface="Times New Roman" charset="0"/>
                <a:ea typeface="+mn-ea"/>
                <a:cs typeface="+mn-cs"/>
              </a:rPr>
              <a:t> razreda IgG ali IgM veže na </a:t>
            </a:r>
            <a:r>
              <a:rPr kumimoji="1" lang="sl-SI" sz="1200" b="0" i="0" u="none" strike="noStrike" kern="1200" dirty="0" smtClean="0">
                <a:solidFill>
                  <a:schemeClr val="tx1"/>
                </a:solidFill>
                <a:effectLst/>
                <a:latin typeface="Times New Roman" charset="0"/>
                <a:ea typeface="+mn-ea"/>
                <a:cs typeface="+mn-cs"/>
                <a:hlinkClick r:id="rId3" tooltip="Antigen"/>
              </a:rPr>
              <a:t>antigen</a:t>
            </a:r>
            <a:r>
              <a:rPr kumimoji="1" lang="sl-SI" sz="1200" b="0" i="0" kern="1200" dirty="0" smtClean="0">
                <a:solidFill>
                  <a:schemeClr val="tx1"/>
                </a:solidFill>
                <a:effectLst/>
                <a:latin typeface="Times New Roman" charset="0"/>
                <a:ea typeface="+mn-ea"/>
                <a:cs typeface="+mn-cs"/>
              </a:rPr>
              <a:t>, pri čemer se razkrije vezavno mesto za molekulo C1. Za aktivacijo sta potrebni vsaj dve vezavni mesti, kar pomeni dve molekuli IgG ali eno IgM (slednja je </a:t>
            </a:r>
            <a:r>
              <a:rPr kumimoji="1" lang="sl-SI" sz="1200" b="0" i="0" u="none" strike="noStrike" kern="1200" dirty="0" smtClean="0">
                <a:solidFill>
                  <a:schemeClr val="tx1"/>
                </a:solidFill>
                <a:effectLst/>
                <a:latin typeface="Times New Roman" charset="0"/>
                <a:ea typeface="+mn-ea"/>
                <a:cs typeface="+mn-cs"/>
                <a:hlinkClick r:id="rId4" tooltip="Pentamer (stran ne obstaja)"/>
              </a:rPr>
              <a:t>pentamer</a:t>
            </a:r>
            <a:r>
              <a:rPr kumimoji="1" lang="sl-SI" sz="1200" b="0" i="0" kern="1200" dirty="0" smtClean="0">
                <a:solidFill>
                  <a:schemeClr val="tx1"/>
                </a:solidFill>
                <a:effectLst/>
                <a:latin typeface="Times New Roman" charset="0"/>
                <a:ea typeface="+mn-ea"/>
                <a:cs typeface="+mn-cs"/>
              </a:rPr>
              <a:t>). Nanju se veže podenota C1, imenovana C1q, pri čemer se ji spremeni </a:t>
            </a:r>
            <a:r>
              <a:rPr kumimoji="1" lang="sl-SI" sz="1200" b="0" i="0" u="none" strike="noStrike" kern="1200" dirty="0" smtClean="0">
                <a:solidFill>
                  <a:schemeClr val="tx1"/>
                </a:solidFill>
                <a:effectLst/>
                <a:latin typeface="Times New Roman" charset="0"/>
                <a:ea typeface="+mn-ea"/>
                <a:cs typeface="+mn-cs"/>
                <a:hlinkClick r:id="rId5" tooltip="Konformacija (stran ne obstaja)"/>
              </a:rPr>
              <a:t>konformacija</a:t>
            </a:r>
            <a:r>
              <a:rPr kumimoji="1" lang="sl-SI" sz="1200" b="0" i="0" kern="1200" dirty="0" smtClean="0">
                <a:solidFill>
                  <a:schemeClr val="tx1"/>
                </a:solidFill>
                <a:effectLst/>
                <a:latin typeface="Times New Roman" charset="0"/>
                <a:ea typeface="+mn-ea"/>
                <a:cs typeface="+mn-cs"/>
              </a:rPr>
              <a:t> in pridobi aktivnost </a:t>
            </a:r>
            <a:r>
              <a:rPr kumimoji="1" lang="sl-SI" sz="1200" b="0" i="0" u="none" strike="noStrike" kern="1200" dirty="0" smtClean="0">
                <a:solidFill>
                  <a:schemeClr val="tx1"/>
                </a:solidFill>
                <a:effectLst/>
                <a:latin typeface="Times New Roman" charset="0"/>
                <a:ea typeface="+mn-ea"/>
                <a:cs typeface="+mn-cs"/>
              </a:rPr>
              <a:t>serinske</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rPr>
              <a:t>esteraze</a:t>
            </a:r>
            <a:r>
              <a:rPr kumimoji="1" lang="sl-SI" sz="1200" b="0" i="0" kern="1200" dirty="0" smtClean="0">
                <a:solidFill>
                  <a:schemeClr val="tx1"/>
                </a:solidFill>
                <a:effectLst/>
                <a:latin typeface="Times New Roman" charset="0"/>
                <a:ea typeface="+mn-ea"/>
                <a:cs typeface="+mn-cs"/>
              </a:rPr>
              <a:t>. Z razcepom </a:t>
            </a:r>
            <a:r>
              <a:rPr kumimoji="1" lang="sl-SI" sz="1200" b="0" i="0" u="none" strike="noStrike" kern="1200" dirty="0" smtClean="0">
                <a:solidFill>
                  <a:schemeClr val="tx1"/>
                </a:solidFill>
                <a:effectLst/>
                <a:latin typeface="Times New Roman" charset="0"/>
                <a:ea typeface="+mn-ea"/>
                <a:cs typeface="+mn-cs"/>
              </a:rPr>
              <a:t>estrske</a:t>
            </a:r>
            <a:r>
              <a:rPr kumimoji="1" lang="sl-SI" sz="1200" b="0" i="0" kern="1200" dirty="0" smtClean="0">
                <a:solidFill>
                  <a:schemeClr val="tx1"/>
                </a:solidFill>
                <a:effectLst/>
                <a:latin typeface="Times New Roman" charset="0"/>
                <a:ea typeface="+mn-ea"/>
                <a:cs typeface="+mn-cs"/>
              </a:rPr>
              <a:t> vezi aktivira dve drugi podenoti, C1r, ti pa nato podenoti C1s (prav tako serinski esterazi). Ti cepita najprej molekulo C4 na podenoti C4a in C4b; C4a </a:t>
            </a:r>
            <a:r>
              <a:rPr kumimoji="1" lang="sl-SI" sz="1200" b="0" i="0" u="none" strike="noStrike" kern="1200" dirty="0" smtClean="0">
                <a:solidFill>
                  <a:schemeClr val="tx1"/>
                </a:solidFill>
                <a:effectLst/>
                <a:latin typeface="Times New Roman" charset="0"/>
                <a:ea typeface="+mn-ea"/>
                <a:cs typeface="+mn-cs"/>
              </a:rPr>
              <a:t>oddifundira</a:t>
            </a:r>
            <a:r>
              <a:rPr kumimoji="1" lang="sl-SI" sz="1200" b="0" i="0" kern="1200" dirty="0" smtClean="0">
                <a:solidFill>
                  <a:schemeClr val="tx1"/>
                </a:solidFill>
                <a:effectLst/>
                <a:latin typeface="Times New Roman" charset="0"/>
                <a:ea typeface="+mn-ea"/>
                <a:cs typeface="+mn-cs"/>
              </a:rPr>
              <a:t>, na C4b pa se veže molekula C2, kar odkrije mesto za delovanje C1s, ki razcepi C2 na C2a in C2b. Fragmenta C2b ter C4b se vežeta med seboj v C2b4b, kar je </a:t>
            </a:r>
            <a:r>
              <a:rPr kumimoji="1" lang="sl-SI" sz="1200" b="0" i="0" u="none" strike="noStrike" kern="1200" dirty="0" smtClean="0">
                <a:solidFill>
                  <a:schemeClr val="tx1"/>
                </a:solidFill>
                <a:effectLst/>
                <a:latin typeface="Times New Roman" charset="0"/>
                <a:ea typeface="+mn-ea"/>
                <a:cs typeface="+mn-cs"/>
              </a:rPr>
              <a:t>konvertaza</a:t>
            </a:r>
            <a:r>
              <a:rPr kumimoji="1" lang="sl-SI" sz="1200" b="0" i="0" kern="1200" dirty="0" smtClean="0">
                <a:solidFill>
                  <a:schemeClr val="tx1"/>
                </a:solidFill>
                <a:effectLst/>
                <a:latin typeface="Times New Roman" charset="0"/>
                <a:ea typeface="+mn-ea"/>
                <a:cs typeface="+mn-cs"/>
              </a:rPr>
              <a:t> C3 klasične poti.</a:t>
            </a:r>
            <a:endParaRPr lang="sl-SI" dirty="0" smtClean="0">
              <a:solidFill>
                <a:schemeClr val="tx1"/>
              </a:solidFill>
            </a:endParaRPr>
          </a:p>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35</a:t>
            </a:fld>
            <a:endParaRPr lang="sl-SI"/>
          </a:p>
        </p:txBody>
      </p:sp>
    </p:spTree>
    <p:extLst>
      <p:ext uri="{BB962C8B-B14F-4D97-AF65-F5344CB8AC3E}">
        <p14:creationId xmlns:p14="http://schemas.microsoft.com/office/powerpoint/2010/main" val="379832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sl-SI" sz="1200" b="0" i="0" kern="1200" dirty="0" smtClean="0">
              <a:solidFill>
                <a:schemeClr val="tx1"/>
              </a:solidFill>
              <a:effectLst/>
              <a:latin typeface="Times New Roman" charset="0"/>
              <a:ea typeface="+mn-ea"/>
              <a:cs typeface="+mn-cs"/>
            </a:endParaRPr>
          </a:p>
        </p:txBody>
      </p:sp>
      <p:sp>
        <p:nvSpPr>
          <p:cNvPr id="4" name="Slide Number Placeholder 3"/>
          <p:cNvSpPr>
            <a:spLocks noGrp="1"/>
          </p:cNvSpPr>
          <p:nvPr>
            <p:ph type="sldNum" sz="quarter" idx="10"/>
          </p:nvPr>
        </p:nvSpPr>
        <p:spPr/>
        <p:txBody>
          <a:bodyPr/>
          <a:lstStyle/>
          <a:p>
            <a:fld id="{E8FFF72B-962C-4270-B8F2-6F8FE9182C97}" type="slidenum">
              <a:rPr lang="sl-SI" smtClean="0"/>
              <a:pPr/>
              <a:t>39</a:t>
            </a:fld>
            <a:endParaRPr lang="sl-SI"/>
          </a:p>
        </p:txBody>
      </p:sp>
    </p:spTree>
    <p:extLst>
      <p:ext uri="{BB962C8B-B14F-4D97-AF65-F5344CB8AC3E}">
        <p14:creationId xmlns:p14="http://schemas.microsoft.com/office/powerpoint/2010/main" val="364192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TCR – t celični receptorji</a:t>
            </a:r>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41</a:t>
            </a:fld>
            <a:endParaRPr lang="sl-SI"/>
          </a:p>
        </p:txBody>
      </p:sp>
    </p:spTree>
    <p:extLst>
      <p:ext uri="{BB962C8B-B14F-4D97-AF65-F5344CB8AC3E}">
        <p14:creationId xmlns:p14="http://schemas.microsoft.com/office/powerpoint/2010/main" val="1716498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sl-SI" sz="1200" b="1" i="0" kern="1200" dirty="0" smtClean="0">
                <a:solidFill>
                  <a:schemeClr val="tx1"/>
                </a:solidFill>
                <a:effectLst/>
                <a:latin typeface="Times New Roman" charset="0"/>
                <a:ea typeface="+mn-ea"/>
                <a:cs typeface="+mn-cs"/>
              </a:rPr>
              <a:t>Naravne celice ubijalke</a:t>
            </a:r>
            <a:r>
              <a:rPr kumimoji="1" lang="sl-SI" sz="1200" b="0" i="0" kern="1200" dirty="0" smtClean="0">
                <a:solidFill>
                  <a:schemeClr val="tx1"/>
                </a:solidFill>
                <a:effectLst/>
                <a:latin typeface="Times New Roman" charset="0"/>
                <a:ea typeface="+mn-ea"/>
                <a:cs typeface="+mn-cs"/>
              </a:rPr>
              <a:t> (tudi </a:t>
            </a:r>
            <a:r>
              <a:rPr kumimoji="1" lang="sl-SI" sz="1200" b="1" i="0" kern="1200" dirty="0" smtClean="0">
                <a:solidFill>
                  <a:schemeClr val="tx1"/>
                </a:solidFill>
                <a:effectLst/>
                <a:latin typeface="Times New Roman" charset="0"/>
                <a:ea typeface="+mn-ea"/>
                <a:cs typeface="+mn-cs"/>
              </a:rPr>
              <a:t>NK-celice</a:t>
            </a:r>
            <a:r>
              <a:rPr kumimoji="1" lang="sl-SI" sz="1200" b="0" i="0" kern="1200" dirty="0" smtClean="0">
                <a:solidFill>
                  <a:schemeClr val="tx1"/>
                </a:solidFill>
                <a:effectLst/>
                <a:latin typeface="Times New Roman" charset="0"/>
                <a:ea typeface="+mn-ea"/>
                <a:cs typeface="+mn-cs"/>
              </a:rPr>
              <a:t>) so tip citotoksičnih </a:t>
            </a:r>
            <a:r>
              <a:rPr kumimoji="1" lang="sl-SI" sz="1200" b="0" i="0" u="none" strike="noStrike" kern="1200" dirty="0" smtClean="0">
                <a:solidFill>
                  <a:schemeClr val="tx1"/>
                </a:solidFill>
                <a:effectLst/>
                <a:latin typeface="Times New Roman" charset="0"/>
                <a:ea typeface="+mn-ea"/>
                <a:cs typeface="+mn-cs"/>
                <a:hlinkClick r:id="rId3" tooltip="Limfocit"/>
              </a:rPr>
              <a:t>limfocitov</a:t>
            </a:r>
            <a:endParaRPr kumimoji="1" lang="sl-SI" sz="1200" b="0" i="0" u="none" strike="noStrike" kern="1200" dirty="0" smtClean="0">
              <a:solidFill>
                <a:schemeClr val="tx1"/>
              </a:solidFill>
              <a:effectLst/>
              <a:latin typeface="Times New Roman" charset="0"/>
              <a:ea typeface="+mn-ea"/>
              <a:cs typeface="+mn-cs"/>
            </a:endParaRPr>
          </a:p>
          <a:p>
            <a:endParaRPr kumimoji="1" lang="sl-SI" sz="1200" b="0" i="0" u="none" strike="noStrike" kern="1200" dirty="0" smtClean="0">
              <a:solidFill>
                <a:schemeClr val="tx1"/>
              </a:solidFill>
              <a:effectLst/>
              <a:latin typeface="Times New Roman" charset="0"/>
              <a:ea typeface="+mn-ea"/>
              <a:cs typeface="+mn-cs"/>
            </a:endParaRPr>
          </a:p>
          <a:p>
            <a:r>
              <a:rPr kumimoji="1" lang="sl-SI" sz="1200" b="0" i="0" kern="1200" dirty="0" smtClean="0">
                <a:solidFill>
                  <a:schemeClr val="tx1"/>
                </a:solidFill>
                <a:effectLst/>
                <a:latin typeface="Times New Roman" charset="0"/>
                <a:ea typeface="+mn-ea"/>
                <a:cs typeface="+mn-cs"/>
              </a:rPr>
              <a:t>Naravne celice ubijalke se aktivirajo preko </a:t>
            </a:r>
            <a:r>
              <a:rPr kumimoji="1" lang="sl-SI" sz="1200" b="0" i="0" u="none" strike="noStrike" kern="1200" dirty="0" smtClean="0">
                <a:solidFill>
                  <a:schemeClr val="tx1"/>
                </a:solidFill>
                <a:effectLst/>
                <a:latin typeface="Times New Roman" charset="0"/>
                <a:ea typeface="+mn-ea"/>
                <a:cs typeface="+mn-cs"/>
                <a:hlinkClick r:id="rId4" tooltip="Interferon"/>
              </a:rPr>
              <a:t>interferonov</a:t>
            </a:r>
            <a:r>
              <a:rPr kumimoji="1" lang="sl-SI" sz="1200" b="0" i="0" kern="1200" dirty="0" smtClean="0">
                <a:solidFill>
                  <a:schemeClr val="tx1"/>
                </a:solidFill>
                <a:effectLst/>
                <a:latin typeface="Times New Roman" charset="0"/>
                <a:ea typeface="+mn-ea"/>
                <a:cs typeface="+mn-cs"/>
              </a:rPr>
              <a:t> ali </a:t>
            </a:r>
            <a:r>
              <a:rPr kumimoji="1" lang="sl-SI" sz="1200" b="0" i="0" u="none" strike="noStrike" kern="1200" dirty="0" smtClean="0">
                <a:solidFill>
                  <a:schemeClr val="tx1"/>
                </a:solidFill>
                <a:effectLst/>
                <a:latin typeface="Times New Roman" charset="0"/>
                <a:ea typeface="+mn-ea"/>
                <a:cs typeface="+mn-cs"/>
                <a:hlinkClick r:id="rId5" tooltip="Makrofag"/>
              </a:rPr>
              <a:t>makrofagnih</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6" tooltip="Citokin"/>
              </a:rPr>
              <a:t>citokinov</a:t>
            </a:r>
            <a:r>
              <a:rPr kumimoji="1" lang="sl-SI" sz="1200" b="0" i="0" kern="1200" dirty="0" smtClean="0">
                <a:solidFill>
                  <a:schemeClr val="tx1"/>
                </a:solidFill>
                <a:effectLst/>
                <a:latin typeface="Times New Roman" charset="0"/>
                <a:ea typeface="+mn-ea"/>
                <a:cs typeface="+mn-cs"/>
              </a:rPr>
              <a:t>. Njihov odziv je nespecifičen, kar pomeni, da delujejo proti različnim tujkom nasplošno: posebno pomembne so za uničevanje </a:t>
            </a:r>
            <a:r>
              <a:rPr kumimoji="1" lang="sl-SI" sz="1200" b="0" i="0" u="none" strike="noStrike" kern="1200" dirty="0" smtClean="0">
                <a:solidFill>
                  <a:schemeClr val="tx1"/>
                </a:solidFill>
                <a:effectLst/>
                <a:latin typeface="Times New Roman" charset="0"/>
                <a:ea typeface="+mn-ea"/>
                <a:cs typeface="+mn-cs"/>
                <a:hlinkClick r:id="rId7" tooltip="Virus"/>
              </a:rPr>
              <a:t>virusno</a:t>
            </a:r>
            <a:r>
              <a:rPr kumimoji="1" lang="sl-SI" sz="1200" b="0" i="0" kern="1200" dirty="0" smtClean="0">
                <a:solidFill>
                  <a:schemeClr val="tx1"/>
                </a:solidFill>
                <a:effectLst/>
                <a:latin typeface="Times New Roman" charset="0"/>
                <a:ea typeface="+mn-ea"/>
                <a:cs typeface="+mn-cs"/>
              </a:rPr>
              <a:t> okuženih celic v začetnih fazah okužbe ter </a:t>
            </a:r>
            <a:r>
              <a:rPr kumimoji="1" lang="sl-SI" sz="1200" b="0" i="0" u="none" strike="noStrike" kern="1200" dirty="0" smtClean="0">
                <a:solidFill>
                  <a:schemeClr val="tx1"/>
                </a:solidFill>
                <a:effectLst/>
                <a:latin typeface="Times New Roman" charset="0"/>
                <a:ea typeface="+mn-ea"/>
                <a:cs typeface="+mn-cs"/>
                <a:hlinkClick r:id="rId8" tooltip="Rak (bolezen)"/>
              </a:rPr>
              <a:t>rakastih</a:t>
            </a:r>
            <a:r>
              <a:rPr kumimoji="1" lang="sl-SI" sz="1200" b="0" i="0" kern="1200" dirty="0" smtClean="0">
                <a:solidFill>
                  <a:schemeClr val="tx1"/>
                </a:solidFill>
                <a:effectLst/>
                <a:latin typeface="Times New Roman" charset="0"/>
                <a:ea typeface="+mn-ea"/>
                <a:cs typeface="+mn-cs"/>
              </a:rPr>
              <a:t> in </a:t>
            </a:r>
            <a:r>
              <a:rPr kumimoji="1" lang="sl-SI" sz="1200" b="0" i="0" u="none" strike="noStrike" kern="1200" dirty="0" smtClean="0">
                <a:solidFill>
                  <a:schemeClr val="tx1"/>
                </a:solidFill>
                <a:effectLst/>
                <a:latin typeface="Times New Roman" charset="0"/>
                <a:ea typeface="+mn-ea"/>
                <a:cs typeface="+mn-cs"/>
                <a:hlinkClick r:id="rId9" tooltip="Transplantacija (stran ne obstaja)"/>
              </a:rPr>
              <a:t>transplantiranih</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10" tooltip="Celica"/>
              </a:rPr>
              <a:t>celic</a:t>
            </a:r>
            <a:r>
              <a:rPr kumimoji="1" lang="sl-SI" sz="1200" b="0" i="0" kern="1200" dirty="0" smtClean="0">
                <a:solidFill>
                  <a:schemeClr val="tx1"/>
                </a:solidFill>
                <a:effectLst/>
                <a:latin typeface="Times New Roman" charset="0"/>
                <a:ea typeface="+mn-ea"/>
                <a:cs typeface="+mn-cs"/>
              </a:rPr>
              <a:t>.</a:t>
            </a:r>
          </a:p>
          <a:p>
            <a:r>
              <a:rPr kumimoji="1" lang="sl-SI" sz="1200" b="0" i="0" kern="1200" dirty="0" smtClean="0">
                <a:solidFill>
                  <a:schemeClr val="tx1"/>
                </a:solidFill>
                <a:effectLst/>
                <a:latin typeface="Times New Roman" charset="0"/>
                <a:ea typeface="+mn-ea"/>
                <a:cs typeface="+mn-cs"/>
              </a:rPr>
              <a:t>Na svoji površini nimajo </a:t>
            </a:r>
            <a:r>
              <a:rPr kumimoji="1" lang="sl-SI" sz="1200" b="0" i="0" u="none" strike="noStrike" kern="1200" dirty="0" smtClean="0">
                <a:solidFill>
                  <a:schemeClr val="tx1"/>
                </a:solidFill>
                <a:effectLst/>
                <a:latin typeface="Times New Roman" charset="0"/>
                <a:ea typeface="+mn-ea"/>
                <a:cs typeface="+mn-cs"/>
                <a:hlinkClick r:id="rId11" tooltip="T-celični receptor (stran ne obstaja)"/>
              </a:rPr>
              <a:t>T-celičnih receptorjev</a:t>
            </a:r>
            <a:r>
              <a:rPr kumimoji="1" lang="sl-SI" sz="1200" b="0" i="0" kern="1200" dirty="0" smtClean="0">
                <a:solidFill>
                  <a:schemeClr val="tx1"/>
                </a:solidFill>
                <a:effectLst/>
                <a:latin typeface="Times New Roman" charset="0"/>
                <a:ea typeface="+mn-ea"/>
                <a:cs typeface="+mn-cs"/>
              </a:rPr>
              <a:t> (TCR) ali površinskih </a:t>
            </a:r>
            <a:r>
              <a:rPr kumimoji="1" lang="sl-SI" sz="1200" b="0" i="0" u="none" strike="noStrike" kern="1200" dirty="0" smtClean="0">
                <a:solidFill>
                  <a:schemeClr val="tx1"/>
                </a:solidFill>
                <a:effectLst/>
                <a:latin typeface="Times New Roman" charset="0"/>
                <a:ea typeface="+mn-ea"/>
                <a:cs typeface="+mn-cs"/>
                <a:hlinkClick r:id="rId12" tooltip="Imunoglobulin"/>
              </a:rPr>
              <a:t>imunoglobulinskih</a:t>
            </a:r>
            <a:r>
              <a:rPr kumimoji="1" lang="sl-SI" sz="1200" b="0" i="0" kern="1200" dirty="0" smtClean="0">
                <a:solidFill>
                  <a:schemeClr val="tx1"/>
                </a:solidFill>
                <a:effectLst/>
                <a:latin typeface="Times New Roman" charset="0"/>
                <a:ea typeface="+mn-ea"/>
                <a:cs typeface="+mn-cs"/>
              </a:rPr>
              <a:t> receptorjev </a:t>
            </a:r>
            <a:r>
              <a:rPr kumimoji="1" lang="sl-SI" sz="1200" b="0" i="0" u="none" strike="noStrike" kern="1200" dirty="0" smtClean="0">
                <a:solidFill>
                  <a:schemeClr val="tx1"/>
                </a:solidFill>
                <a:effectLst/>
                <a:latin typeface="Times New Roman" charset="0"/>
                <a:ea typeface="+mn-ea"/>
                <a:cs typeface="+mn-cs"/>
                <a:hlinkClick r:id="rId13" tooltip="Limfocit B"/>
              </a:rPr>
              <a:t>limfocitov B</a:t>
            </a:r>
            <a:r>
              <a:rPr kumimoji="1" lang="sl-SI" sz="1200" b="0" i="0" kern="1200" dirty="0" smtClean="0">
                <a:solidFill>
                  <a:schemeClr val="tx1"/>
                </a:solidFill>
                <a:effectLst/>
                <a:latin typeface="Times New Roman" charset="0"/>
                <a:ea typeface="+mn-ea"/>
                <a:cs typeface="+mn-cs"/>
              </a:rPr>
              <a:t> za </a:t>
            </a:r>
            <a:r>
              <a:rPr kumimoji="1" lang="sl-SI" sz="1200" b="0" i="0" u="none" strike="noStrike" kern="1200" dirty="0" smtClean="0">
                <a:solidFill>
                  <a:schemeClr val="tx1"/>
                </a:solidFill>
                <a:effectLst/>
                <a:latin typeface="Times New Roman" charset="0"/>
                <a:ea typeface="+mn-ea"/>
                <a:cs typeface="+mn-cs"/>
                <a:hlinkClick r:id="rId14" tooltip="Antigen"/>
              </a:rPr>
              <a:t>antigene</a:t>
            </a:r>
            <a:r>
              <a:rPr kumimoji="1" lang="sl-SI" sz="1200" b="0" i="0" kern="1200" dirty="0" smtClean="0">
                <a:solidFill>
                  <a:schemeClr val="tx1"/>
                </a:solidFill>
                <a:effectLst/>
                <a:latin typeface="Times New Roman" charset="0"/>
                <a:ea typeface="+mn-ea"/>
                <a:cs typeface="+mn-cs"/>
              </a:rPr>
              <a:t>,</a:t>
            </a:r>
            <a:r>
              <a:rPr kumimoji="1" lang="sl-SI" sz="1200" b="0" i="0" u="none" strike="noStrike" kern="1200" baseline="30000" dirty="0" smtClean="0">
                <a:solidFill>
                  <a:schemeClr val="tx1"/>
                </a:solidFill>
                <a:effectLst/>
                <a:latin typeface="Times New Roman" charset="0"/>
                <a:ea typeface="+mn-ea"/>
                <a:cs typeface="+mn-cs"/>
                <a:hlinkClick r:id="rId15"/>
              </a:rPr>
              <a:t>[2]</a:t>
            </a:r>
            <a:r>
              <a:rPr kumimoji="1" lang="sl-SI" sz="1200" b="0" i="0" kern="1200" dirty="0" smtClean="0">
                <a:solidFill>
                  <a:schemeClr val="tx1"/>
                </a:solidFill>
                <a:effectLst/>
                <a:latin typeface="Times New Roman" charset="0"/>
                <a:ea typeface="+mn-ea"/>
                <a:cs typeface="+mn-cs"/>
              </a:rPr>
              <a:t> pač pa so na površini prisotni t. i. </a:t>
            </a:r>
            <a:r>
              <a:rPr kumimoji="1" lang="sl-SI" sz="1200" b="0" i="1" kern="1200" dirty="0" smtClean="0">
                <a:solidFill>
                  <a:schemeClr val="tx1"/>
                </a:solidFill>
                <a:effectLst/>
                <a:latin typeface="Times New Roman" charset="0"/>
                <a:ea typeface="+mn-ea"/>
                <a:cs typeface="+mn-cs"/>
              </a:rPr>
              <a:t>aktivacijski</a:t>
            </a:r>
            <a:r>
              <a:rPr kumimoji="1" lang="sl-SI" sz="1200" b="0" i="0" kern="1200" dirty="0" smtClean="0">
                <a:solidFill>
                  <a:schemeClr val="tx1"/>
                </a:solidFill>
                <a:effectLst/>
                <a:latin typeface="Times New Roman" charset="0"/>
                <a:ea typeface="+mn-ea"/>
                <a:cs typeface="+mn-cs"/>
              </a:rPr>
              <a:t> in </a:t>
            </a:r>
            <a:r>
              <a:rPr kumimoji="1" lang="sl-SI" sz="1200" b="0" i="1" kern="1200" dirty="0" smtClean="0">
                <a:solidFill>
                  <a:schemeClr val="tx1"/>
                </a:solidFill>
                <a:effectLst/>
                <a:latin typeface="Times New Roman" charset="0"/>
                <a:ea typeface="+mn-ea"/>
                <a:cs typeface="+mn-cs"/>
              </a:rPr>
              <a:t>inhibitorni receptorji</a:t>
            </a:r>
            <a:r>
              <a:rPr kumimoji="1" lang="sl-SI" sz="1200" b="0" i="0" kern="1200" dirty="0" smtClean="0">
                <a:solidFill>
                  <a:schemeClr val="tx1"/>
                </a:solidFill>
                <a:effectLst/>
                <a:latin typeface="Times New Roman" charset="0"/>
                <a:ea typeface="+mn-ea"/>
                <a:cs typeface="+mn-cs"/>
              </a:rPr>
              <a:t>.</a:t>
            </a:r>
            <a:r>
              <a:rPr kumimoji="1" lang="sl-SI" sz="1200" b="0" i="0" u="none" strike="noStrike" kern="1200" baseline="30000" dirty="0" smtClean="0">
                <a:solidFill>
                  <a:schemeClr val="tx1"/>
                </a:solidFill>
                <a:effectLst/>
                <a:latin typeface="Times New Roman" charset="0"/>
                <a:ea typeface="+mn-ea"/>
                <a:cs typeface="+mn-cs"/>
                <a:hlinkClick r:id="rId16"/>
              </a:rPr>
              <a:t>[3]</a:t>
            </a:r>
            <a:r>
              <a:rPr kumimoji="1" lang="sl-SI" sz="1200" b="0" i="0" kern="1200" dirty="0" smtClean="0">
                <a:solidFill>
                  <a:schemeClr val="tx1"/>
                </a:solidFill>
                <a:effectLst/>
                <a:latin typeface="Times New Roman" charset="0"/>
                <a:ea typeface="+mn-ea"/>
                <a:cs typeface="+mn-cs"/>
              </a:rPr>
              <a:t> Točen mehanizem prepoznavanja trenutno ni znan, vendar sta po vsej verjetnosti pomembni stanji naravnih celic ubijalk, ki sta določeni preko prepoznave </a:t>
            </a:r>
            <a:r>
              <a:rPr kumimoji="1" lang="sl-SI" sz="1200" b="0" i="0" u="none" strike="noStrike" kern="1200" dirty="0" smtClean="0">
                <a:solidFill>
                  <a:schemeClr val="tx1"/>
                </a:solidFill>
                <a:effectLst/>
                <a:latin typeface="Times New Roman" charset="0"/>
                <a:ea typeface="+mn-ea"/>
                <a:cs typeface="+mn-cs"/>
                <a:hlinkClick r:id="rId17" tooltip="Receptor (biokemija)"/>
              </a:rPr>
              <a:t>receptorskih</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18" tooltip="Beljakovina"/>
              </a:rPr>
              <a:t>beljakovin</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19" tooltip="MHC"/>
              </a:rPr>
              <a:t>PHK I</a:t>
            </a:r>
            <a:r>
              <a:rPr kumimoji="1" lang="sl-SI" sz="1200" b="0" i="0" kern="1200" dirty="0" smtClean="0">
                <a:solidFill>
                  <a:schemeClr val="tx1"/>
                </a:solidFill>
                <a:effectLst/>
                <a:latin typeface="Times New Roman" charset="0"/>
                <a:ea typeface="+mn-ea"/>
                <a:cs typeface="+mn-cs"/>
              </a:rPr>
              <a:t> na površini neke celice. Celice namreč predstavljajo virusne in tumorske antigene </a:t>
            </a:r>
            <a:r>
              <a:rPr kumimoji="1" lang="sl-SI" sz="1200" b="0" i="0" u="none" strike="noStrike" kern="1200" dirty="0" smtClean="0">
                <a:solidFill>
                  <a:schemeClr val="tx1"/>
                </a:solidFill>
                <a:effectLst/>
                <a:latin typeface="Times New Roman" charset="0"/>
                <a:ea typeface="+mn-ea"/>
                <a:cs typeface="+mn-cs"/>
                <a:hlinkClick r:id="rId20" tooltip="Citotoksični limfocit T"/>
              </a:rPr>
              <a:t>citotoksičnim limfocitom T</a:t>
            </a:r>
            <a:r>
              <a:rPr kumimoji="1" lang="sl-SI" sz="1200" b="0" i="0" kern="1200" dirty="0" smtClean="0">
                <a:solidFill>
                  <a:schemeClr val="tx1"/>
                </a:solidFill>
                <a:effectLst/>
                <a:latin typeface="Times New Roman" charset="0"/>
                <a:ea typeface="+mn-ea"/>
                <a:cs typeface="+mn-cs"/>
              </a:rPr>
              <a:t> preko molekule PHK I, zaradi česar so se v </a:t>
            </a:r>
            <a:r>
              <a:rPr kumimoji="1" lang="sl-SI" sz="1200" b="0" i="0" u="none" strike="noStrike" kern="1200" dirty="0" smtClean="0">
                <a:solidFill>
                  <a:schemeClr val="tx1"/>
                </a:solidFill>
                <a:effectLst/>
                <a:latin typeface="Times New Roman" charset="0"/>
                <a:ea typeface="+mn-ea"/>
                <a:cs typeface="+mn-cs"/>
                <a:hlinkClick r:id="rId21" tooltip="Evolucija"/>
              </a:rPr>
              <a:t>evolucijskem</a:t>
            </a:r>
            <a:r>
              <a:rPr kumimoji="1" lang="sl-SI" sz="1200" b="0" i="0" kern="1200" dirty="0" smtClean="0">
                <a:solidFill>
                  <a:schemeClr val="tx1"/>
                </a:solidFill>
                <a:effectLst/>
                <a:latin typeface="Times New Roman" charset="0"/>
                <a:ea typeface="+mn-ea"/>
                <a:cs typeface="+mn-cs"/>
              </a:rPr>
              <a:t> smislu znotrajcelični </a:t>
            </a:r>
            <a:r>
              <a:rPr kumimoji="1" lang="sl-SI" sz="1200" b="0" i="0" u="none" strike="noStrike" kern="1200" dirty="0" smtClean="0">
                <a:solidFill>
                  <a:schemeClr val="tx1"/>
                </a:solidFill>
                <a:effectLst/>
                <a:latin typeface="Times New Roman" charset="0"/>
                <a:ea typeface="+mn-ea"/>
                <a:cs typeface="+mn-cs"/>
                <a:hlinkClick r:id="rId22" tooltip="Mikrob"/>
              </a:rPr>
              <a:t>mikrobi</a:t>
            </a:r>
            <a:r>
              <a:rPr kumimoji="1" lang="sl-SI" sz="1200" b="0" i="0" kern="1200" dirty="0" smtClean="0">
                <a:solidFill>
                  <a:schemeClr val="tx1"/>
                </a:solidFill>
                <a:effectLst/>
                <a:latin typeface="Times New Roman" charset="0"/>
                <a:ea typeface="+mn-ea"/>
                <a:cs typeface="+mn-cs"/>
              </a:rPr>
              <a:t> in rakaste celice prilagodili preko kronično zmanjšanega izražanja molekul PHK I. Kot odgovor na takšno prilagoditev so naravne celice ubijalke razvile tip odziva, pri katerem v primeru pomanjkanja receptorjev PHK I uničijo celico, v primeru njihove prisotnosti pa </a:t>
            </a:r>
            <a:r>
              <a:rPr kumimoji="1" lang="sl-SI" sz="1200" b="0" i="1" kern="1200" dirty="0" smtClean="0">
                <a:solidFill>
                  <a:schemeClr val="tx1"/>
                </a:solidFill>
                <a:effectLst/>
                <a:latin typeface="Times New Roman" charset="0"/>
                <a:ea typeface="+mn-ea"/>
                <a:cs typeface="+mn-cs"/>
              </a:rPr>
              <a:t>inhibitorni receptorji</a:t>
            </a:r>
            <a:r>
              <a:rPr kumimoji="1" lang="sl-SI" sz="1200" b="0" i="0" kern="1200" dirty="0" smtClean="0">
                <a:solidFill>
                  <a:schemeClr val="tx1"/>
                </a:solidFill>
                <a:effectLst/>
                <a:latin typeface="Times New Roman" charset="0"/>
                <a:ea typeface="+mn-ea"/>
                <a:cs typeface="+mn-cs"/>
              </a:rPr>
              <a:t> prepoznajo receptorje PHK I, zaradi česar je v končni fazi zavrto delovanje naravne celice ubijalke.</a:t>
            </a:r>
          </a:p>
          <a:p>
            <a:r>
              <a:rPr kumimoji="1" lang="sl-SI" sz="1200" b="0" i="0" kern="1200" dirty="0" smtClean="0">
                <a:solidFill>
                  <a:schemeClr val="tx1"/>
                </a:solidFill>
                <a:effectLst/>
                <a:latin typeface="Times New Roman" charset="0"/>
                <a:ea typeface="+mn-ea"/>
                <a:cs typeface="+mn-cs"/>
              </a:rPr>
              <a:t>Za uničevanje tujih celic naravne celice ubijalke izločajo </a:t>
            </a:r>
            <a:r>
              <a:rPr kumimoji="1" lang="sl-SI" sz="1200" b="0" i="0" u="none" strike="noStrike" kern="1200" dirty="0" smtClean="0">
                <a:solidFill>
                  <a:schemeClr val="tx1"/>
                </a:solidFill>
                <a:effectLst/>
                <a:latin typeface="Times New Roman" charset="0"/>
                <a:ea typeface="+mn-ea"/>
                <a:cs typeface="+mn-cs"/>
                <a:hlinkClick r:id="rId23" tooltip="Perforin"/>
              </a:rPr>
              <a:t>perforine</a:t>
            </a:r>
            <a:r>
              <a:rPr kumimoji="1" lang="sl-SI" sz="1200" b="0" i="0" kern="1200" dirty="0" smtClean="0">
                <a:solidFill>
                  <a:schemeClr val="tx1"/>
                </a:solidFill>
                <a:effectLst/>
                <a:latin typeface="Times New Roman" charset="0"/>
                <a:ea typeface="+mn-ea"/>
                <a:cs typeface="+mn-cs"/>
              </a:rPr>
              <a:t> in </a:t>
            </a:r>
            <a:r>
              <a:rPr kumimoji="1" lang="sl-SI" sz="1200" b="0" i="0" u="none" strike="noStrike" kern="1200" dirty="0" smtClean="0">
                <a:solidFill>
                  <a:schemeClr val="tx1"/>
                </a:solidFill>
                <a:effectLst/>
                <a:latin typeface="Times New Roman" charset="0"/>
                <a:ea typeface="+mn-ea"/>
                <a:cs typeface="+mn-cs"/>
                <a:hlinkClick r:id="rId24" tooltip="Grancim"/>
              </a:rPr>
              <a:t>grancime</a:t>
            </a:r>
            <a:r>
              <a:rPr kumimoji="1" lang="sl-SI" sz="1200" b="0" i="0" kern="1200" dirty="0" smtClean="0">
                <a:solidFill>
                  <a:schemeClr val="tx1"/>
                </a:solidFill>
                <a:effectLst/>
                <a:latin typeface="Times New Roman" charset="0"/>
                <a:ea typeface="+mn-ea"/>
                <a:cs typeface="+mn-cs"/>
              </a:rPr>
              <a:t>. Perforini so beljakovine, ki se vgradijo v </a:t>
            </a:r>
            <a:r>
              <a:rPr kumimoji="1" lang="sl-SI" sz="1200" b="0" i="0" u="none" strike="noStrike" kern="1200" dirty="0" smtClean="0">
                <a:solidFill>
                  <a:schemeClr val="tx1"/>
                </a:solidFill>
                <a:effectLst/>
                <a:latin typeface="Times New Roman" charset="0"/>
                <a:ea typeface="+mn-ea"/>
                <a:cs typeface="+mn-cs"/>
                <a:hlinkClick r:id="rId25" tooltip="Plazmalema"/>
              </a:rPr>
              <a:t>celično membrano</a:t>
            </a:r>
            <a:r>
              <a:rPr kumimoji="1" lang="sl-SI" sz="1200" b="0" i="0" kern="1200" dirty="0" smtClean="0">
                <a:solidFill>
                  <a:schemeClr val="tx1"/>
                </a:solidFill>
                <a:effectLst/>
                <a:latin typeface="Times New Roman" charset="0"/>
                <a:ea typeface="+mn-ea"/>
                <a:cs typeface="+mn-cs"/>
              </a:rPr>
              <a:t> (plazmalemo) tuje celice in tvorijo pore. Skozi te pore nato vstopijo grancimi, </a:t>
            </a:r>
            <a:r>
              <a:rPr kumimoji="1" lang="sl-SI" sz="1200" b="0" i="0" u="none" strike="noStrike" kern="1200" dirty="0" smtClean="0">
                <a:solidFill>
                  <a:schemeClr val="tx1"/>
                </a:solidFill>
                <a:effectLst/>
                <a:latin typeface="Times New Roman" charset="0"/>
                <a:ea typeface="+mn-ea"/>
                <a:cs typeface="+mn-cs"/>
                <a:hlinkClick r:id="rId26" tooltip="Serin"/>
              </a:rPr>
              <a:t>serinske</a:t>
            </a:r>
            <a:r>
              <a:rPr kumimoji="1" lang="sl-SI" sz="1200" b="0" i="0" kern="120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hlinkClick r:id="rId27" tooltip="Proteaza (stran ne obstaja)"/>
              </a:rPr>
              <a:t>proteaze</a:t>
            </a:r>
            <a:r>
              <a:rPr kumimoji="1" lang="sl-SI" sz="1200" b="0" i="0" kern="1200" dirty="0" smtClean="0">
                <a:solidFill>
                  <a:schemeClr val="tx1"/>
                </a:solidFill>
                <a:effectLst/>
                <a:latin typeface="Times New Roman" charset="0"/>
                <a:ea typeface="+mn-ea"/>
                <a:cs typeface="+mn-cs"/>
              </a:rPr>
              <a:t>, ki inducirajo </a:t>
            </a:r>
            <a:r>
              <a:rPr kumimoji="1" lang="sl-SI" sz="1200" b="0" i="0" u="none" strike="noStrike" kern="1200" dirty="0" smtClean="0">
                <a:solidFill>
                  <a:schemeClr val="tx1"/>
                </a:solidFill>
                <a:effectLst/>
                <a:latin typeface="Times New Roman" charset="0"/>
                <a:ea typeface="+mn-ea"/>
                <a:cs typeface="+mn-cs"/>
                <a:hlinkClick r:id="rId28" tooltip="Apoptoza"/>
              </a:rPr>
              <a:t>apoptozo</a:t>
            </a:r>
            <a:r>
              <a:rPr kumimoji="1" lang="sl-SI" sz="1200" b="0" i="0" kern="1200" dirty="0" smtClean="0">
                <a:solidFill>
                  <a:schemeClr val="tx1"/>
                </a:solidFill>
                <a:effectLst/>
                <a:latin typeface="Times New Roman" charset="0"/>
                <a:ea typeface="+mn-ea"/>
                <a:cs typeface="+mn-cs"/>
              </a:rPr>
              <a:t>, tj. programirano celično smrt, in tako varno uničijo celico.</a:t>
            </a:r>
          </a:p>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42</a:t>
            </a:fld>
            <a:endParaRPr lang="sl-SI"/>
          </a:p>
        </p:txBody>
      </p:sp>
    </p:spTree>
    <p:extLst>
      <p:ext uri="{BB962C8B-B14F-4D97-AF65-F5344CB8AC3E}">
        <p14:creationId xmlns:p14="http://schemas.microsoft.com/office/powerpoint/2010/main" val="77379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Anatomske in mehanske ovire – koža, sluznica – migetalke, solze,slina in seč, normalna flora</a:t>
            </a:r>
            <a:br>
              <a:rPr lang="sl-SI" dirty="0" smtClean="0"/>
            </a:br>
            <a:r>
              <a:rPr lang="sl-SI" dirty="0" smtClean="0"/>
              <a:t>nespecifične bakteriocidne snovi v tkivih – večina bakterij ne preživi dolgo zaradi mlečne kisline in maščobnih kislin, ter zaradi nizkega</a:t>
            </a:r>
            <a:r>
              <a:rPr lang="sl-SI" baseline="0" dirty="0" smtClean="0"/>
              <a:t> pH. Solze imajo lizocim, tudi želodčna kislina deluje baktericidno, pri olnikih s premalo želodčne kisline je večja verjetnost za črevense bolezni</a:t>
            </a:r>
          </a:p>
          <a:p>
            <a:r>
              <a:rPr lang="sl-SI" dirty="0" smtClean="0"/>
              <a:t>Fagociti so celice levkocitnega sistema, ki požirajo in prebavljajo delce – celice požiralke. Imajo čistilno nalogo, ker fagocitirajo</a:t>
            </a:r>
            <a:r>
              <a:rPr lang="sl-SI" baseline="0" dirty="0" smtClean="0"/>
              <a:t> odmirajoče celice, in imajo obrambno vlogo, ker fagocitirajo MO</a:t>
            </a:r>
            <a:br>
              <a:rPr lang="sl-SI" baseline="0" dirty="0" smtClean="0"/>
            </a:br>
            <a:r>
              <a:rPr lang="sl-SI" baseline="0" dirty="0" smtClean="0"/>
              <a:t>Naravne celice ubijalke se vežejo na okužene celice in jih ubijejo, lahko uničijo tudi rakave celice. Delovanje celic spodbujajo interferoni, ki lahko zvečajo  tudi odpornost celic proti virusnim infekcijam</a:t>
            </a:r>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8</a:t>
            </a:fld>
            <a:endParaRPr lang="sl-SI"/>
          </a:p>
        </p:txBody>
      </p:sp>
    </p:spTree>
    <p:extLst>
      <p:ext uri="{BB962C8B-B14F-4D97-AF65-F5344CB8AC3E}">
        <p14:creationId xmlns:p14="http://schemas.microsoft.com/office/powerpoint/2010/main" val="399715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Fagociti so celice levkocitnega sistema, ki požirajo in prebavljajo delce – celice požiralke. Specializirane celice so monciti (krvni makrofagi) in nevtrofilci . Imajo čistilno nalogo, ker fagocitirajo odmirajoče celice in celične razkorjke</a:t>
            </a:r>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9</a:t>
            </a:fld>
            <a:endParaRPr lang="sl-SI"/>
          </a:p>
        </p:txBody>
      </p:sp>
    </p:spTree>
    <p:extLst>
      <p:ext uri="{BB962C8B-B14F-4D97-AF65-F5344CB8AC3E}">
        <p14:creationId xmlns:p14="http://schemas.microsoft.com/office/powerpoint/2010/main" val="368486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2800" dirty="0" smtClean="0"/>
              <a:t>prepoznavajo imunske komplekse</a:t>
            </a:r>
          </a:p>
          <a:p>
            <a:r>
              <a:rPr lang="sl-SI" sz="2800" dirty="0" smtClean="0"/>
              <a:t>vezavi na receptor sledi začetek požiranja tujka</a:t>
            </a:r>
          </a:p>
          <a:p>
            <a:endParaRPr lang="sl-SI" sz="2800" dirty="0" smtClean="0"/>
          </a:p>
          <a:p>
            <a:r>
              <a:rPr lang="sl-SI" sz="2800" dirty="0" smtClean="0"/>
              <a:t>PROCES POŽIRANJA:</a:t>
            </a:r>
          </a:p>
          <a:p>
            <a:pPr lvl="1"/>
            <a:r>
              <a:rPr lang="sl-SI" dirty="0" smtClean="0"/>
              <a:t>fagocit obda tujek z citoplazemskimi podaljški</a:t>
            </a:r>
          </a:p>
          <a:p>
            <a:pPr lvl="1"/>
            <a:r>
              <a:rPr lang="sl-SI" dirty="0" smtClean="0"/>
              <a:t>tujek pride v fagosom</a:t>
            </a:r>
          </a:p>
          <a:p>
            <a:pPr lvl="1"/>
            <a:r>
              <a:rPr lang="sl-SI" dirty="0" smtClean="0"/>
              <a:t>zlivanje fagosoma z lizosomom</a:t>
            </a:r>
          </a:p>
          <a:p>
            <a:pPr lvl="1"/>
            <a:r>
              <a:rPr lang="sl-SI" dirty="0" smtClean="0"/>
              <a:t>kataliza fagocitiranih mikrobov</a:t>
            </a:r>
          </a:p>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10</a:t>
            </a:fld>
            <a:endParaRPr lang="sl-SI"/>
          </a:p>
        </p:txBody>
      </p:sp>
    </p:spTree>
    <p:extLst>
      <p:ext uri="{BB962C8B-B14F-4D97-AF65-F5344CB8AC3E}">
        <p14:creationId xmlns:p14="http://schemas.microsoft.com/office/powerpoint/2010/main" val="204109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Pridoblejna odpornost</a:t>
            </a:r>
            <a:r>
              <a:rPr lang="sl-SI" baseline="0" dirty="0" smtClean="0"/>
              <a:t> je specifična, ker je usmrejena smao proti tistemu povzročitelju, ki je vzpodbudil njen nastanek. Lahko je kratkotrajna, večletna ali doživljenska. Glede na komponente imunskega odziva razdelimo specifični odziv na humoralno in celično posredovano imunost.</a:t>
            </a:r>
            <a:endParaRPr lang="sl-SI" dirty="0" smtClean="0"/>
          </a:p>
          <a:p>
            <a:endParaRPr lang="sl-SI" dirty="0" smtClean="0"/>
          </a:p>
          <a:p>
            <a:r>
              <a:rPr lang="sl-SI" dirty="0" smtClean="0"/>
              <a:t>Humoralno imunost posredujejo specifična protitelesa IMUNOGLOBULINI, celično imunost pa limfociti T in citokini</a:t>
            </a:r>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11</a:t>
            </a:fld>
            <a:endParaRPr lang="sl-SI"/>
          </a:p>
        </p:txBody>
      </p:sp>
    </p:spTree>
    <p:extLst>
      <p:ext uri="{BB962C8B-B14F-4D97-AF65-F5344CB8AC3E}">
        <p14:creationId xmlns:p14="http://schemas.microsoft.com/office/powerpoint/2010/main" val="38333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HAPTEN</a:t>
            </a:r>
            <a:r>
              <a:rPr lang="sl-SI" baseline="0" dirty="0" smtClean="0"/>
              <a:t> je nepopoln antigen, ki je sma po sebi premajhna molekula, da delovala kot antigen. Mora se vezati na ustrezen nosilec- beljakovino, da lahko izzove tvorbo protiteles</a:t>
            </a:r>
            <a:endParaRPr lang="sl-SI" dirty="0" smtClean="0"/>
          </a:p>
          <a:p>
            <a:endParaRPr lang="sl-SI" dirty="0" smtClean="0"/>
          </a:p>
          <a:p>
            <a:r>
              <a:rPr lang="sl-SI" dirty="0" smtClean="0"/>
              <a:t>Antigen je telesu tuja snov, mora imeti veliko molekulsko maso, kemično so večinoma beljakovine (</a:t>
            </a:r>
            <a:r>
              <a:rPr kumimoji="1" lang="en-US" sz="1200" b="1" kern="1200" dirty="0" err="1" smtClean="0">
                <a:solidFill>
                  <a:schemeClr val="tx1"/>
                </a:solidFill>
                <a:effectLst/>
                <a:latin typeface="Times New Roman" charset="0"/>
                <a:ea typeface="+mn-ea"/>
                <a:cs typeface="+mn-cs"/>
              </a:rPr>
              <a:t>Razvrsti</a:t>
            </a:r>
            <a:r>
              <a:rPr kumimoji="1" lang="en-US" sz="1200" b="1" kern="1200" dirty="0" smtClean="0">
                <a:solidFill>
                  <a:schemeClr val="tx1"/>
                </a:solidFill>
                <a:effectLst/>
                <a:latin typeface="Times New Roman" charset="0"/>
                <a:ea typeface="+mn-ea"/>
                <a:cs typeface="+mn-cs"/>
              </a:rPr>
              <a:t> od </a:t>
            </a:r>
            <a:r>
              <a:rPr kumimoji="1" lang="en-US" sz="1200" b="1" kern="1200" dirty="0" err="1" smtClean="0">
                <a:solidFill>
                  <a:schemeClr val="tx1"/>
                </a:solidFill>
                <a:effectLst/>
                <a:latin typeface="Times New Roman" charset="0"/>
                <a:ea typeface="+mn-ea"/>
                <a:cs typeface="+mn-cs"/>
              </a:rPr>
              <a:t>najmanj</a:t>
            </a:r>
            <a:r>
              <a:rPr kumimoji="1" lang="en-US" sz="1200" b="1" kern="1200" dirty="0" smtClean="0">
                <a:solidFill>
                  <a:schemeClr val="tx1"/>
                </a:solidFill>
                <a:effectLst/>
                <a:latin typeface="Times New Roman" charset="0"/>
                <a:ea typeface="+mn-ea"/>
                <a:cs typeface="+mn-cs"/>
              </a:rPr>
              <a:t> </a:t>
            </a:r>
            <a:r>
              <a:rPr kumimoji="1" lang="en-US" sz="1200" b="1" kern="1200" dirty="0" err="1" smtClean="0">
                <a:solidFill>
                  <a:schemeClr val="tx1"/>
                </a:solidFill>
                <a:effectLst/>
                <a:latin typeface="Times New Roman" charset="0"/>
                <a:ea typeface="+mn-ea"/>
                <a:cs typeface="+mn-cs"/>
              </a:rPr>
              <a:t>imunogenega</a:t>
            </a:r>
            <a:r>
              <a:rPr kumimoji="1" lang="en-US" sz="1200" b="1" kern="1200" dirty="0" smtClean="0">
                <a:solidFill>
                  <a:schemeClr val="tx1"/>
                </a:solidFill>
                <a:effectLst/>
                <a:latin typeface="Times New Roman" charset="0"/>
                <a:ea typeface="+mn-ea"/>
                <a:cs typeface="+mn-cs"/>
              </a:rPr>
              <a:t> do </a:t>
            </a:r>
            <a:r>
              <a:rPr kumimoji="1" lang="en-US" sz="1200" b="1" kern="1200" dirty="0" err="1" smtClean="0">
                <a:solidFill>
                  <a:schemeClr val="tx1"/>
                </a:solidFill>
                <a:effectLst/>
                <a:latin typeface="Times New Roman" charset="0"/>
                <a:ea typeface="+mn-ea"/>
                <a:cs typeface="+mn-cs"/>
              </a:rPr>
              <a:t>najbolj</a:t>
            </a:r>
            <a:r>
              <a:rPr kumimoji="1" lang="en-US" sz="1200" b="1" kern="1200" dirty="0" smtClean="0">
                <a:solidFill>
                  <a:schemeClr val="tx1"/>
                </a:solidFill>
                <a:effectLst/>
                <a:latin typeface="Times New Roman" charset="0"/>
                <a:ea typeface="+mn-ea"/>
                <a:cs typeface="+mn-cs"/>
              </a:rPr>
              <a:t> </a:t>
            </a:r>
            <a:r>
              <a:rPr kumimoji="1" lang="en-US" sz="1200" b="1" kern="1200" dirty="0" err="1" smtClean="0">
                <a:solidFill>
                  <a:schemeClr val="tx1"/>
                </a:solidFill>
                <a:effectLst/>
                <a:latin typeface="Times New Roman" charset="0"/>
                <a:ea typeface="+mn-ea"/>
                <a:cs typeface="+mn-cs"/>
              </a:rPr>
              <a:t>imunogenega</a:t>
            </a:r>
            <a:r>
              <a:rPr kumimoji="1" lang="en-US" sz="1200" b="1" kern="1200" dirty="0" smtClean="0">
                <a:solidFill>
                  <a:schemeClr val="tx1"/>
                </a:solidFill>
                <a:effectLst/>
                <a:latin typeface="Times New Roman" charset="0"/>
                <a:ea typeface="+mn-ea"/>
                <a:cs typeface="+mn-cs"/>
              </a:rPr>
              <a:t> (</a:t>
            </a:r>
            <a:r>
              <a:rPr kumimoji="1" lang="en-US" sz="1200" b="1" kern="1200" dirty="0" err="1" smtClean="0">
                <a:solidFill>
                  <a:schemeClr val="tx1"/>
                </a:solidFill>
                <a:effectLst/>
                <a:latin typeface="Times New Roman" charset="0"/>
                <a:ea typeface="+mn-ea"/>
                <a:cs typeface="+mn-cs"/>
              </a:rPr>
              <a:t>proteini</a:t>
            </a:r>
            <a:r>
              <a:rPr kumimoji="1" lang="en-US" sz="1200" b="1" kern="1200" dirty="0" smtClean="0">
                <a:solidFill>
                  <a:schemeClr val="tx1"/>
                </a:solidFill>
                <a:effectLst/>
                <a:latin typeface="Times New Roman" charset="0"/>
                <a:ea typeface="+mn-ea"/>
                <a:cs typeface="+mn-cs"/>
              </a:rPr>
              <a:t>, </a:t>
            </a:r>
            <a:r>
              <a:rPr kumimoji="1" lang="en-US" sz="1200" b="1" kern="1200" dirty="0" err="1" smtClean="0">
                <a:solidFill>
                  <a:schemeClr val="tx1"/>
                </a:solidFill>
                <a:effectLst/>
                <a:latin typeface="Times New Roman" charset="0"/>
                <a:ea typeface="+mn-ea"/>
                <a:cs typeface="+mn-cs"/>
              </a:rPr>
              <a:t>lipidi</a:t>
            </a:r>
            <a:r>
              <a:rPr kumimoji="1" lang="en-US" sz="1200" b="1" kern="1200" dirty="0" smtClean="0">
                <a:solidFill>
                  <a:schemeClr val="tx1"/>
                </a:solidFill>
                <a:effectLst/>
                <a:latin typeface="Times New Roman" charset="0"/>
                <a:ea typeface="+mn-ea"/>
                <a:cs typeface="+mn-cs"/>
              </a:rPr>
              <a:t>, </a:t>
            </a:r>
            <a:r>
              <a:rPr kumimoji="1" lang="en-US" sz="1200" b="1" kern="1200" dirty="0" err="1" smtClean="0">
                <a:solidFill>
                  <a:schemeClr val="tx1"/>
                </a:solidFill>
                <a:effectLst/>
                <a:latin typeface="Times New Roman" charset="0"/>
                <a:ea typeface="+mn-ea"/>
                <a:cs typeface="+mn-cs"/>
              </a:rPr>
              <a:t>nukleinske</a:t>
            </a:r>
            <a:r>
              <a:rPr kumimoji="1" lang="en-US" sz="1200" b="1" kern="1200" dirty="0" smtClean="0">
                <a:solidFill>
                  <a:schemeClr val="tx1"/>
                </a:solidFill>
                <a:effectLst/>
                <a:latin typeface="Times New Roman" charset="0"/>
                <a:ea typeface="+mn-ea"/>
                <a:cs typeface="+mn-cs"/>
              </a:rPr>
              <a:t> </a:t>
            </a:r>
            <a:r>
              <a:rPr kumimoji="1" lang="en-US" sz="1200" b="1" kern="1200" dirty="0" err="1" smtClean="0">
                <a:solidFill>
                  <a:schemeClr val="tx1"/>
                </a:solidFill>
                <a:effectLst/>
                <a:latin typeface="Times New Roman" charset="0"/>
                <a:ea typeface="+mn-ea"/>
                <a:cs typeface="+mn-cs"/>
              </a:rPr>
              <a:t>kisline</a:t>
            </a:r>
            <a:r>
              <a:rPr kumimoji="1" lang="en-US" sz="1200" b="1" kern="1200" dirty="0" smtClean="0">
                <a:solidFill>
                  <a:schemeClr val="tx1"/>
                </a:solidFill>
                <a:effectLst/>
                <a:latin typeface="Times New Roman" charset="0"/>
                <a:ea typeface="+mn-ea"/>
                <a:cs typeface="+mn-cs"/>
              </a:rPr>
              <a:t>, </a:t>
            </a:r>
            <a:r>
              <a:rPr kumimoji="1" lang="en-US" sz="1200" b="1" kern="1200" dirty="0" err="1" smtClean="0">
                <a:solidFill>
                  <a:schemeClr val="tx1"/>
                </a:solidFill>
                <a:effectLst/>
                <a:latin typeface="Times New Roman" charset="0"/>
                <a:ea typeface="+mn-ea"/>
                <a:cs typeface="+mn-cs"/>
              </a:rPr>
              <a:t>polisaharidi</a:t>
            </a:r>
            <a:r>
              <a:rPr kumimoji="1" lang="en-US" sz="1200" b="1" kern="1200" dirty="0" smtClean="0">
                <a:solidFill>
                  <a:schemeClr val="tx1"/>
                </a:solidFill>
                <a:effectLst/>
                <a:latin typeface="Times New Roman" charset="0"/>
                <a:ea typeface="+mn-ea"/>
                <a:cs typeface="+mn-cs"/>
              </a:rPr>
              <a:t>)</a:t>
            </a:r>
            <a:r>
              <a:rPr kumimoji="1" lang="sl-SI" sz="1200" b="0" kern="1200" baseline="0" dirty="0" smtClean="0">
                <a:solidFill>
                  <a:schemeClr val="tx1"/>
                </a:solidFill>
                <a:effectLst/>
                <a:latin typeface="Times New Roman" charset="0"/>
                <a:ea typeface="+mn-ea"/>
                <a:cs typeface="+mn-cs"/>
              </a:rPr>
              <a:t> </a:t>
            </a:r>
            <a:r>
              <a:rPr kumimoji="1" lang="en-US" sz="1200" kern="1200" dirty="0" err="1" smtClean="0">
                <a:solidFill>
                  <a:schemeClr val="tx1"/>
                </a:solidFill>
                <a:effectLst/>
                <a:latin typeface="Times New Roman" charset="0"/>
                <a:ea typeface="+mn-ea"/>
                <a:cs typeface="+mn-cs"/>
              </a:rPr>
              <a:t>Lipidi</a:t>
            </a:r>
            <a:r>
              <a:rPr kumimoji="1" lang="en-US" sz="1200" kern="1200" dirty="0" smtClean="0">
                <a:solidFill>
                  <a:schemeClr val="tx1"/>
                </a:solidFill>
                <a:effectLst/>
                <a:latin typeface="Times New Roman" charset="0"/>
                <a:ea typeface="+mn-ea"/>
                <a:cs typeface="+mn-cs"/>
              </a:rPr>
              <a:t> </a:t>
            </a:r>
            <a:r>
              <a:rPr kumimoji="1" lang="en-US" sz="1200" kern="1200" dirty="0" smtClean="0">
                <a:solidFill>
                  <a:schemeClr val="tx1"/>
                </a:solidFill>
                <a:effectLst/>
                <a:latin typeface="Times New Roman" charset="0"/>
                <a:ea typeface="+mn-ea"/>
                <a:cs typeface="+mn-cs"/>
                <a:sym typeface="Wingdings"/>
              </a:rPr>
              <a:t></a:t>
            </a:r>
            <a:r>
              <a:rPr kumimoji="1" lang="en-US" sz="1200" kern="1200" dirty="0" smtClean="0">
                <a:solidFill>
                  <a:schemeClr val="tx1"/>
                </a:solidFill>
                <a:effectLst/>
                <a:latin typeface="Times New Roman" charset="0"/>
                <a:ea typeface="+mn-ea"/>
                <a:cs typeface="+mn-cs"/>
              </a:rPr>
              <a:t> </a:t>
            </a:r>
            <a:r>
              <a:rPr kumimoji="1" lang="en-US" sz="1200" kern="1200" dirty="0" err="1" smtClean="0">
                <a:solidFill>
                  <a:schemeClr val="tx1"/>
                </a:solidFill>
                <a:effectLst/>
                <a:latin typeface="Times New Roman" charset="0"/>
                <a:ea typeface="+mn-ea"/>
                <a:cs typeface="+mn-cs"/>
              </a:rPr>
              <a:t>polisaharidi</a:t>
            </a:r>
            <a:r>
              <a:rPr kumimoji="1" lang="en-US" sz="1200" kern="1200" dirty="0" smtClean="0">
                <a:solidFill>
                  <a:schemeClr val="tx1"/>
                </a:solidFill>
                <a:effectLst/>
                <a:latin typeface="Times New Roman" charset="0"/>
                <a:ea typeface="+mn-ea"/>
                <a:cs typeface="+mn-cs"/>
              </a:rPr>
              <a:t> </a:t>
            </a:r>
            <a:r>
              <a:rPr kumimoji="1" lang="en-US" sz="1200" kern="1200" dirty="0" smtClean="0">
                <a:solidFill>
                  <a:schemeClr val="tx1"/>
                </a:solidFill>
                <a:effectLst/>
                <a:latin typeface="Times New Roman" charset="0"/>
                <a:ea typeface="+mn-ea"/>
                <a:cs typeface="+mn-cs"/>
                <a:sym typeface="Wingdings"/>
              </a:rPr>
              <a:t></a:t>
            </a:r>
            <a:r>
              <a:rPr kumimoji="1" lang="en-US" sz="1200" kern="1200" dirty="0" smtClean="0">
                <a:solidFill>
                  <a:schemeClr val="tx1"/>
                </a:solidFill>
                <a:effectLst/>
                <a:latin typeface="Times New Roman" charset="0"/>
                <a:ea typeface="+mn-ea"/>
                <a:cs typeface="+mn-cs"/>
              </a:rPr>
              <a:t> </a:t>
            </a:r>
            <a:r>
              <a:rPr kumimoji="1" lang="en-US" sz="1200" kern="1200" dirty="0" err="1" smtClean="0">
                <a:solidFill>
                  <a:schemeClr val="tx1"/>
                </a:solidFill>
                <a:effectLst/>
                <a:latin typeface="Times New Roman" charset="0"/>
                <a:ea typeface="+mn-ea"/>
                <a:cs typeface="+mn-cs"/>
              </a:rPr>
              <a:t>aminokisline</a:t>
            </a:r>
            <a:r>
              <a:rPr kumimoji="1" lang="en-US" sz="1200" kern="1200" dirty="0" err="1" smtClean="0">
                <a:solidFill>
                  <a:schemeClr val="tx1"/>
                </a:solidFill>
                <a:effectLst/>
                <a:latin typeface="Times New Roman" charset="0"/>
                <a:ea typeface="+mn-ea"/>
                <a:cs typeface="+mn-cs"/>
                <a:sym typeface="Wingdings"/>
              </a:rPr>
              <a:t></a:t>
            </a:r>
            <a:r>
              <a:rPr kumimoji="1" lang="en-US" sz="1200" kern="1200" dirty="0" err="1" smtClean="0">
                <a:solidFill>
                  <a:schemeClr val="tx1"/>
                </a:solidFill>
                <a:effectLst/>
                <a:latin typeface="Times New Roman" charset="0"/>
                <a:ea typeface="+mn-ea"/>
                <a:cs typeface="+mn-cs"/>
              </a:rPr>
              <a:t>proteini</a:t>
            </a:r>
            <a:endParaRPr kumimoji="1" lang="sl-SI" sz="1200" kern="1200" dirty="0" smtClean="0">
              <a:solidFill>
                <a:schemeClr val="tx1"/>
              </a:solidFill>
              <a:effectLst/>
              <a:latin typeface="Times New Roman" charset="0"/>
              <a:ea typeface="+mn-ea"/>
              <a:cs typeface="+mn-cs"/>
            </a:endParaRPr>
          </a:p>
          <a:p>
            <a:r>
              <a:rPr kumimoji="1" lang="en-US" sz="1200" kern="1200" dirty="0" err="1" smtClean="0">
                <a:solidFill>
                  <a:schemeClr val="tx1"/>
                </a:solidFill>
                <a:effectLst/>
                <a:latin typeface="Times New Roman" charset="0"/>
                <a:ea typeface="+mn-ea"/>
                <a:cs typeface="+mn-cs"/>
              </a:rPr>
              <a:t>Zelo</a:t>
            </a:r>
            <a:r>
              <a:rPr kumimoji="1" lang="en-US" sz="1200" kern="1200" dirty="0" smtClean="0">
                <a:solidFill>
                  <a:schemeClr val="tx1"/>
                </a:solidFill>
                <a:effectLst/>
                <a:latin typeface="Times New Roman" charset="0"/>
                <a:ea typeface="+mn-ea"/>
                <a:cs typeface="+mn-cs"/>
              </a:rPr>
              <a:t> </a:t>
            </a:r>
            <a:r>
              <a:rPr kumimoji="1" lang="en-US" sz="1200" kern="1200" dirty="0" err="1" smtClean="0">
                <a:solidFill>
                  <a:schemeClr val="tx1"/>
                </a:solidFill>
                <a:effectLst/>
                <a:latin typeface="Times New Roman" charset="0"/>
                <a:ea typeface="+mn-ea"/>
                <a:cs typeface="+mn-cs"/>
              </a:rPr>
              <a:t>majhni</a:t>
            </a:r>
            <a:r>
              <a:rPr kumimoji="1" lang="en-US" sz="1200" kern="1200" dirty="0" smtClean="0">
                <a:solidFill>
                  <a:schemeClr val="tx1"/>
                </a:solidFill>
                <a:effectLst/>
                <a:latin typeface="Times New Roman" charset="0"/>
                <a:ea typeface="+mn-ea"/>
                <a:cs typeface="+mn-cs"/>
              </a:rPr>
              <a:t> protein so </a:t>
            </a:r>
            <a:r>
              <a:rPr kumimoji="1" lang="en-US" sz="1200" kern="1200" dirty="0" err="1" smtClean="0">
                <a:solidFill>
                  <a:schemeClr val="tx1"/>
                </a:solidFill>
                <a:effectLst/>
                <a:latin typeface="Times New Roman" charset="0"/>
                <a:ea typeface="+mn-ea"/>
                <a:cs typeface="+mn-cs"/>
              </a:rPr>
              <a:t>manj</a:t>
            </a:r>
            <a:r>
              <a:rPr kumimoji="1" lang="en-US" sz="1200" kern="1200" dirty="0" smtClean="0">
                <a:solidFill>
                  <a:schemeClr val="tx1"/>
                </a:solidFill>
                <a:effectLst/>
                <a:latin typeface="Times New Roman" charset="0"/>
                <a:ea typeface="+mn-ea"/>
                <a:cs typeface="+mn-cs"/>
              </a:rPr>
              <a:t> </a:t>
            </a:r>
            <a:r>
              <a:rPr kumimoji="1" lang="en-US" sz="1200" kern="1200" dirty="0" err="1" smtClean="0">
                <a:solidFill>
                  <a:schemeClr val="tx1"/>
                </a:solidFill>
                <a:effectLst/>
                <a:latin typeface="Times New Roman" charset="0"/>
                <a:ea typeface="+mn-ea"/>
                <a:cs typeface="+mn-cs"/>
              </a:rPr>
              <a:t>imunogeni</a:t>
            </a:r>
            <a:r>
              <a:rPr kumimoji="1" lang="en-US" sz="1200" kern="1200" dirty="0" smtClean="0">
                <a:solidFill>
                  <a:schemeClr val="tx1"/>
                </a:solidFill>
                <a:effectLst/>
                <a:latin typeface="Times New Roman" charset="0"/>
                <a:ea typeface="+mn-ea"/>
                <a:cs typeface="+mn-cs"/>
              </a:rPr>
              <a:t> </a:t>
            </a:r>
            <a:r>
              <a:rPr kumimoji="1" lang="en-US" sz="1200" kern="1200" dirty="0" err="1" smtClean="0">
                <a:solidFill>
                  <a:schemeClr val="tx1"/>
                </a:solidFill>
                <a:effectLst/>
                <a:latin typeface="Times New Roman" charset="0"/>
                <a:ea typeface="+mn-ea"/>
                <a:cs typeface="+mn-cs"/>
              </a:rPr>
              <a:t>kot</a:t>
            </a:r>
            <a:r>
              <a:rPr kumimoji="1" lang="en-US" sz="1200" kern="1200" dirty="0" smtClean="0">
                <a:solidFill>
                  <a:schemeClr val="tx1"/>
                </a:solidFill>
                <a:effectLst/>
                <a:latin typeface="Times New Roman" charset="0"/>
                <a:ea typeface="+mn-ea"/>
                <a:cs typeface="+mn-cs"/>
              </a:rPr>
              <a:t> </a:t>
            </a:r>
            <a:r>
              <a:rPr kumimoji="1" lang="en-US" sz="1200" kern="1200" dirty="0" err="1" smtClean="0">
                <a:solidFill>
                  <a:schemeClr val="tx1"/>
                </a:solidFill>
                <a:effectLst/>
                <a:latin typeface="Times New Roman" charset="0"/>
                <a:ea typeface="+mn-ea"/>
                <a:cs typeface="+mn-cs"/>
              </a:rPr>
              <a:t>večji</a:t>
            </a:r>
            <a:r>
              <a:rPr lang="sl-SI" dirty="0" smtClean="0"/>
              <a:t>) in morajo biti SPECIFIČNI</a:t>
            </a:r>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12</a:t>
            </a:fld>
            <a:endParaRPr lang="sl-SI"/>
          </a:p>
        </p:txBody>
      </p:sp>
    </p:spTree>
    <p:extLst>
      <p:ext uri="{BB962C8B-B14F-4D97-AF65-F5344CB8AC3E}">
        <p14:creationId xmlns:p14="http://schemas.microsoft.com/office/powerpoint/2010/main" val="154706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dirty="0" smtClean="0"/>
              <a:t>kostni mozeg (tu nastajajo limfociti) in timus/priželjc (dozorevanje limfocitov T)</a:t>
            </a:r>
          </a:p>
          <a:p>
            <a:endParaRPr lang="sl-SI"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l-SI" dirty="0" smtClean="0"/>
              <a:t>vranica in bezgavke (tu se limfociti srečajo z Ag)</a:t>
            </a:r>
          </a:p>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14</a:t>
            </a:fld>
            <a:endParaRPr lang="sl-SI"/>
          </a:p>
        </p:txBody>
      </p:sp>
    </p:spTree>
    <p:extLst>
      <p:ext uri="{BB962C8B-B14F-4D97-AF65-F5344CB8AC3E}">
        <p14:creationId xmlns:p14="http://schemas.microsoft.com/office/powerpoint/2010/main" val="120535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sl-SI" sz="1200" b="1" i="1" kern="1200" dirty="0" smtClean="0">
                <a:solidFill>
                  <a:schemeClr val="tx1"/>
                </a:solidFill>
                <a:effectLst/>
                <a:latin typeface="Times New Roman" charset="0"/>
                <a:ea typeface="+mn-ea"/>
                <a:cs typeface="+mn-cs"/>
              </a:rPr>
              <a:t>Limfociti B in T sodijo v</a:t>
            </a:r>
            <a:r>
              <a:rPr kumimoji="1" lang="sl-SI" sz="1200" b="1" i="1" kern="1200" baseline="0" dirty="0" smtClean="0">
                <a:solidFill>
                  <a:schemeClr val="tx1"/>
                </a:solidFill>
                <a:effectLst/>
                <a:latin typeface="Times New Roman" charset="0"/>
                <a:ea typeface="+mn-ea"/>
                <a:cs typeface="+mn-cs"/>
              </a:rPr>
              <a:t> </a:t>
            </a:r>
            <a:r>
              <a:rPr kumimoji="1" lang="sl-SI" sz="1200" kern="1200" dirty="0" smtClean="0">
                <a:solidFill>
                  <a:schemeClr val="tx1"/>
                </a:solidFill>
                <a:effectLst/>
                <a:latin typeface="Times New Roman" charset="0"/>
                <a:ea typeface="+mn-ea"/>
                <a:cs typeface="+mn-cs"/>
              </a:rPr>
              <a:t>v limfoidno celično linijo</a:t>
            </a:r>
          </a:p>
          <a:p>
            <a:endParaRPr lang="sl-SI" dirty="0" smtClean="0"/>
          </a:p>
          <a:p>
            <a:r>
              <a:rPr kumimoji="1" lang="sl-SI" sz="1200" b="0" i="0" kern="1200" dirty="0" smtClean="0">
                <a:solidFill>
                  <a:schemeClr val="tx1"/>
                </a:solidFill>
                <a:effectLst/>
                <a:latin typeface="Times New Roman" charset="0"/>
                <a:ea typeface="+mn-ea"/>
                <a:cs typeface="+mn-cs"/>
              </a:rPr>
              <a:t>lahko </a:t>
            </a:r>
            <a:r>
              <a:rPr kumimoji="1" lang="sl-SI" sz="1200" b="0" i="0" kern="1200" dirty="0" smtClean="0">
                <a:solidFill>
                  <a:schemeClr val="tx1"/>
                </a:solidFill>
                <a:effectLst/>
                <a:latin typeface="Times New Roman" charset="0"/>
                <a:ea typeface="+mn-ea"/>
                <a:cs typeface="+mn-cs"/>
              </a:rPr>
              <a:t>so </a:t>
            </a:r>
            <a:r>
              <a:rPr kumimoji="1" lang="sl-SI" sz="1200" b="0" i="0" kern="1200" dirty="0" smtClean="0">
                <a:solidFill>
                  <a:schemeClr val="tx1"/>
                </a:solidFill>
                <a:effectLst/>
                <a:latin typeface="Times New Roman" charset="0"/>
                <a:ea typeface="+mn-ea"/>
                <a:cs typeface="+mn-cs"/>
              </a:rPr>
              <a:t>mielodične </a:t>
            </a:r>
            <a:r>
              <a:rPr kumimoji="1" lang="sl-SI" sz="1200" b="0" i="0" kern="1200" dirty="0" smtClean="0">
                <a:solidFill>
                  <a:schemeClr val="tx1"/>
                </a:solidFill>
                <a:effectLst/>
                <a:latin typeface="Times New Roman" charset="0"/>
                <a:ea typeface="+mn-ea"/>
                <a:cs typeface="+mn-cs"/>
              </a:rPr>
              <a:t>celice v ožjem pomenu izraza ločene od </a:t>
            </a:r>
            <a:r>
              <a:rPr kumimoji="1" lang="sl-SI" sz="1200" b="0" i="0" u="none" strike="noStrike" kern="1200" dirty="0" smtClean="0">
                <a:solidFill>
                  <a:schemeClr val="tx1"/>
                </a:solidFill>
                <a:effectLst/>
                <a:latin typeface="Times New Roman" charset="0"/>
                <a:ea typeface="+mn-ea"/>
                <a:cs typeface="+mn-cs"/>
              </a:rPr>
              <a:t>limfoidnih</a:t>
            </a:r>
            <a:r>
              <a:rPr kumimoji="1" lang="sl-SI" sz="1200" b="0" i="0" kern="1200" dirty="0" smtClean="0">
                <a:solidFill>
                  <a:schemeClr val="tx1"/>
                </a:solidFill>
                <a:effectLst/>
                <a:latin typeface="Times New Roman" charset="0"/>
                <a:ea typeface="+mn-ea"/>
                <a:cs typeface="+mn-cs"/>
              </a:rPr>
              <a:t> celic, to je limfocitov, ki prihajajo iz običajnih limfoidnih progenitornih celic, ki povzročajo </a:t>
            </a:r>
            <a:r>
              <a:rPr kumimoji="1" lang="sl-SI" sz="1200" b="0" i="0" u="none" strike="noStrike" kern="1200" dirty="0" smtClean="0">
                <a:solidFill>
                  <a:schemeClr val="tx1"/>
                </a:solidFill>
                <a:effectLst/>
                <a:latin typeface="Times New Roman" charset="0"/>
                <a:ea typeface="+mn-ea"/>
                <a:cs typeface="+mn-cs"/>
              </a:rPr>
              <a:t>B celice</a:t>
            </a:r>
            <a:r>
              <a:rPr kumimoji="1" lang="sl-SI" sz="1200" b="0" i="0" kern="1200" dirty="0" smtClean="0">
                <a:solidFill>
                  <a:schemeClr val="tx1"/>
                </a:solidFill>
                <a:effectLst/>
                <a:latin typeface="Times New Roman" charset="0"/>
                <a:ea typeface="+mn-ea"/>
                <a:cs typeface="+mn-cs"/>
              </a:rPr>
              <a:t> in </a:t>
            </a:r>
            <a:r>
              <a:rPr kumimoji="1" lang="sl-SI" sz="1200" b="0" i="0" u="none" strike="noStrike" kern="1200" dirty="0" smtClean="0">
                <a:solidFill>
                  <a:schemeClr val="tx1"/>
                </a:solidFill>
                <a:effectLst/>
                <a:latin typeface="Times New Roman" charset="0"/>
                <a:ea typeface="+mn-ea"/>
                <a:cs typeface="+mn-cs"/>
              </a:rPr>
              <a:t>T celice</a:t>
            </a:r>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15</a:t>
            </a:fld>
            <a:endParaRPr lang="sl-SI"/>
          </a:p>
        </p:txBody>
      </p:sp>
    </p:spTree>
    <p:extLst>
      <p:ext uri="{BB962C8B-B14F-4D97-AF65-F5344CB8AC3E}">
        <p14:creationId xmlns:p14="http://schemas.microsoft.com/office/powerpoint/2010/main" val="142599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sz="1200" dirty="0" smtClean="0"/>
              <a:t>Žleza znotraj prsnega koša, neposredno izza prsne kosti</a:t>
            </a:r>
          </a:p>
          <a:p>
            <a:pPr marL="0" marR="0" indent="0" algn="l" defTabSz="914400" rtl="0" eaLnBrk="0" fontAlgn="base" latinLnBrk="0" hangingPunct="0">
              <a:lnSpc>
                <a:spcPct val="100000"/>
              </a:lnSpc>
              <a:spcBef>
                <a:spcPct val="30000"/>
              </a:spcBef>
              <a:spcAft>
                <a:spcPct val="0"/>
              </a:spcAft>
              <a:buClrTx/>
              <a:buSzTx/>
              <a:buFontTx/>
              <a:buNone/>
              <a:tabLst/>
              <a:defRPr/>
            </a:pPr>
            <a:endParaRPr lang="sl-SI"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l-SI" sz="1200" dirty="0" smtClean="0"/>
              <a:t>Je glavni organ v katerem zorijo limfociti T</a:t>
            </a:r>
          </a:p>
          <a:p>
            <a:endParaRPr lang="sl-SI" dirty="0" smtClean="0"/>
          </a:p>
          <a:p>
            <a:r>
              <a:rPr kumimoji="1" lang="sl-SI" sz="1200" b="1" i="0" kern="1200" dirty="0" smtClean="0">
                <a:solidFill>
                  <a:schemeClr val="tx1"/>
                </a:solidFill>
                <a:effectLst/>
                <a:latin typeface="Times New Roman" charset="0"/>
                <a:ea typeface="+mn-ea"/>
                <a:cs typeface="+mn-cs"/>
              </a:rPr>
              <a:t>Priželjc</a:t>
            </a:r>
            <a:r>
              <a:rPr kumimoji="1" lang="sl-SI" sz="1200" b="0" i="0" kern="1200" dirty="0" smtClean="0">
                <a:solidFill>
                  <a:schemeClr val="tx1"/>
                </a:solidFill>
                <a:effectLst/>
                <a:latin typeface="Times New Roman" charset="0"/>
                <a:ea typeface="+mn-ea"/>
                <a:cs typeface="+mn-cs"/>
              </a:rPr>
              <a:t> je primarni </a:t>
            </a:r>
            <a:r>
              <a:rPr kumimoji="1" lang="sl-SI" sz="1200" b="0" i="0" u="none" strike="noStrike" kern="1200" dirty="0" smtClean="0">
                <a:solidFill>
                  <a:schemeClr val="tx1"/>
                </a:solidFill>
                <a:effectLst/>
                <a:latin typeface="Times New Roman" charset="0"/>
                <a:ea typeface="+mn-ea"/>
                <a:cs typeface="+mn-cs"/>
              </a:rPr>
              <a:t>limfatični</a:t>
            </a:r>
            <a:r>
              <a:rPr kumimoji="1" lang="sl-SI" sz="1200" b="0" i="0" u="none" strike="noStrike" kern="1200" baseline="0" dirty="0" smtClean="0">
                <a:solidFill>
                  <a:schemeClr val="tx1"/>
                </a:solidFill>
                <a:effectLst/>
                <a:latin typeface="Times New Roman" charset="0"/>
                <a:ea typeface="+mn-ea"/>
                <a:cs typeface="+mn-cs"/>
              </a:rPr>
              <a:t> </a:t>
            </a:r>
            <a:r>
              <a:rPr kumimoji="1" lang="sl-SI" sz="1200" b="0" i="0" u="none" strike="noStrike" kern="1200" dirty="0" smtClean="0">
                <a:solidFill>
                  <a:schemeClr val="tx1"/>
                </a:solidFill>
                <a:effectLst/>
                <a:latin typeface="Times New Roman" charset="0"/>
                <a:ea typeface="+mn-ea"/>
                <a:cs typeface="+mn-cs"/>
              </a:rPr>
              <a:t>organ</a:t>
            </a:r>
            <a:r>
              <a:rPr kumimoji="1" lang="sl-SI" sz="1200" b="0" i="0" kern="1200" dirty="0" smtClean="0">
                <a:solidFill>
                  <a:schemeClr val="tx1"/>
                </a:solidFill>
                <a:effectLst/>
                <a:latin typeface="Times New Roman" charset="0"/>
                <a:ea typeface="+mn-ea"/>
                <a:cs typeface="+mn-cs"/>
              </a:rPr>
              <a:t>, ki se v človeškem telesu nahaja v sprednjem delu </a:t>
            </a:r>
            <a:r>
              <a:rPr kumimoji="1" lang="sl-SI" sz="1200" b="0" i="0" u="none" strike="noStrike" kern="1200" dirty="0" smtClean="0">
                <a:solidFill>
                  <a:schemeClr val="tx1"/>
                </a:solidFill>
                <a:effectLst/>
                <a:latin typeface="Times New Roman" charset="0"/>
                <a:ea typeface="+mn-ea"/>
                <a:cs typeface="+mn-cs"/>
              </a:rPr>
              <a:t>prsnega koša</a:t>
            </a:r>
            <a:r>
              <a:rPr kumimoji="1" lang="sl-SI" sz="1200" b="0" i="0" kern="1200" dirty="0" smtClean="0">
                <a:solidFill>
                  <a:schemeClr val="tx1"/>
                </a:solidFill>
                <a:effectLst/>
                <a:latin typeface="Times New Roman" charset="0"/>
                <a:ea typeface="+mn-ea"/>
                <a:cs typeface="+mn-cs"/>
              </a:rPr>
              <a:t>, tik za </a:t>
            </a:r>
            <a:r>
              <a:rPr kumimoji="1" lang="sl-SI" sz="1200" b="0" i="0" u="none" strike="noStrike" kern="1200" dirty="0" smtClean="0">
                <a:solidFill>
                  <a:schemeClr val="tx1"/>
                </a:solidFill>
                <a:effectLst/>
                <a:latin typeface="Times New Roman" charset="0"/>
                <a:ea typeface="+mn-ea"/>
                <a:cs typeface="+mn-cs"/>
              </a:rPr>
              <a:t>prsnico</a:t>
            </a:r>
            <a:r>
              <a:rPr kumimoji="1" lang="sl-SI" sz="1200" b="0" i="0" kern="1200" dirty="0" smtClean="0">
                <a:solidFill>
                  <a:schemeClr val="tx1"/>
                </a:solidFill>
                <a:effectLst/>
                <a:latin typeface="Times New Roman" charset="0"/>
                <a:ea typeface="+mn-ea"/>
                <a:cs typeface="+mn-cs"/>
              </a:rPr>
              <a:t>. V njem zorijo </a:t>
            </a:r>
            <a:r>
              <a:rPr kumimoji="1" lang="sl-SI" sz="1200" b="0" i="0" u="none" strike="noStrike" kern="1200" dirty="0" smtClean="0">
                <a:solidFill>
                  <a:schemeClr val="tx1"/>
                </a:solidFill>
                <a:effectLst/>
                <a:latin typeface="Times New Roman" charset="0"/>
                <a:ea typeface="+mn-ea"/>
                <a:cs typeface="+mn-cs"/>
              </a:rPr>
              <a:t>limfociti T</a:t>
            </a:r>
            <a:r>
              <a:rPr kumimoji="1" lang="sl-SI" sz="1200" b="0" i="0" kern="1200" dirty="0" smtClean="0">
                <a:solidFill>
                  <a:schemeClr val="tx1"/>
                </a:solidFill>
                <a:effectLst/>
                <a:latin typeface="Times New Roman" charset="0"/>
                <a:ea typeface="+mn-ea"/>
                <a:cs typeface="+mn-cs"/>
              </a:rPr>
              <a:t>. Izloča številne </a:t>
            </a:r>
            <a:r>
              <a:rPr kumimoji="1" lang="sl-SI" sz="1200" b="0" i="0" u="none" strike="noStrike" kern="1200" dirty="0" smtClean="0">
                <a:solidFill>
                  <a:schemeClr val="tx1"/>
                </a:solidFill>
                <a:effectLst/>
                <a:latin typeface="Times New Roman" charset="0"/>
                <a:ea typeface="+mn-ea"/>
                <a:cs typeface="+mn-cs"/>
              </a:rPr>
              <a:t>rastne faktorje</a:t>
            </a:r>
            <a:r>
              <a:rPr kumimoji="1" lang="sl-SI" sz="1200" b="0" i="0" kern="1200" dirty="0" smtClean="0">
                <a:solidFill>
                  <a:schemeClr val="tx1"/>
                </a:solidFill>
                <a:effectLst/>
                <a:latin typeface="Times New Roman" charset="0"/>
                <a:ea typeface="+mn-ea"/>
                <a:cs typeface="+mn-cs"/>
              </a:rPr>
              <a:t> in </a:t>
            </a:r>
            <a:r>
              <a:rPr kumimoji="1" lang="sl-SI" sz="1200" b="0" i="0" u="none" strike="noStrike" kern="1200" dirty="0" smtClean="0">
                <a:solidFill>
                  <a:schemeClr val="tx1"/>
                </a:solidFill>
                <a:effectLst/>
                <a:latin typeface="Times New Roman" charset="0"/>
                <a:ea typeface="+mn-ea"/>
                <a:cs typeface="+mn-cs"/>
              </a:rPr>
              <a:t>hormone</a:t>
            </a:r>
            <a:r>
              <a:rPr kumimoji="1" lang="sl-SI" sz="1200" b="0" i="0" kern="1200" dirty="0" smtClean="0">
                <a:solidFill>
                  <a:schemeClr val="tx1"/>
                </a:solidFill>
                <a:effectLst/>
                <a:latin typeface="Times New Roman" charset="0"/>
                <a:ea typeface="+mn-ea"/>
                <a:cs typeface="+mn-cs"/>
              </a:rPr>
              <a:t>, ki sodelujejo pri </a:t>
            </a:r>
            <a:r>
              <a:rPr kumimoji="1" lang="sl-SI" sz="1200" b="0" i="0" u="none" strike="noStrike" kern="1200" dirty="0" smtClean="0">
                <a:solidFill>
                  <a:schemeClr val="tx1"/>
                </a:solidFill>
                <a:effectLst/>
                <a:latin typeface="Times New Roman" charset="0"/>
                <a:ea typeface="+mn-ea"/>
                <a:cs typeface="+mn-cs"/>
              </a:rPr>
              <a:t>imunskem odzivu</a:t>
            </a:r>
            <a:r>
              <a:rPr kumimoji="1" lang="sl-SI" sz="1200" b="0" i="0" kern="1200" dirty="0" smtClean="0">
                <a:solidFill>
                  <a:schemeClr val="tx1"/>
                </a:solidFill>
                <a:effectLst/>
                <a:latin typeface="Times New Roman" charset="0"/>
                <a:ea typeface="+mn-ea"/>
                <a:cs typeface="+mn-cs"/>
              </a:rPr>
              <a:t>. Pri otrocih je dokaj velik, s starostjo pa se manjša.</a:t>
            </a:r>
          </a:p>
          <a:p>
            <a:r>
              <a:rPr kumimoji="1" lang="sl-SI" sz="1200" b="0" i="0" kern="1200" dirty="0" smtClean="0">
                <a:solidFill>
                  <a:schemeClr val="tx1"/>
                </a:solidFill>
                <a:effectLst/>
                <a:latin typeface="Times New Roman" charset="0"/>
                <a:ea typeface="+mn-ea"/>
                <a:cs typeface="+mn-cs"/>
              </a:rPr>
              <a:t>Sestavljata ga limfatično tkivo in </a:t>
            </a:r>
            <a:r>
              <a:rPr kumimoji="1" lang="sl-SI" sz="1200" b="0" i="0" u="none" strike="noStrike" kern="1200" dirty="0" smtClean="0">
                <a:solidFill>
                  <a:schemeClr val="tx1"/>
                </a:solidFill>
                <a:effectLst/>
                <a:latin typeface="Times New Roman" charset="0"/>
                <a:ea typeface="+mn-ea"/>
                <a:cs typeface="+mn-cs"/>
              </a:rPr>
              <a:t>epitelijske</a:t>
            </a:r>
            <a:r>
              <a:rPr kumimoji="1" lang="sl-SI" sz="1200" b="0" i="0" kern="1200" dirty="0" smtClean="0">
                <a:solidFill>
                  <a:schemeClr val="tx1"/>
                </a:solidFill>
                <a:effectLst/>
                <a:latin typeface="Times New Roman" charset="0"/>
                <a:ea typeface="+mn-ea"/>
                <a:cs typeface="+mn-cs"/>
              </a:rPr>
              <a:t> celice. Gradijo ga vezivna ovojnica, temno obarvana skorja, kjer se nahajajo limfociti T, in svetlejša sredica z več epitelijskimi celicami Hassalovih telesc.</a:t>
            </a:r>
          </a:p>
          <a:p>
            <a:endParaRPr lang="sl-SI" dirty="0"/>
          </a:p>
        </p:txBody>
      </p:sp>
      <p:sp>
        <p:nvSpPr>
          <p:cNvPr id="4" name="Slide Number Placeholder 3"/>
          <p:cNvSpPr>
            <a:spLocks noGrp="1"/>
          </p:cNvSpPr>
          <p:nvPr>
            <p:ph type="sldNum" sz="quarter" idx="10"/>
          </p:nvPr>
        </p:nvSpPr>
        <p:spPr/>
        <p:txBody>
          <a:bodyPr/>
          <a:lstStyle/>
          <a:p>
            <a:fld id="{E8FFF72B-962C-4270-B8F2-6F8FE9182C97}" type="slidenum">
              <a:rPr lang="sl-SI" smtClean="0"/>
              <a:pPr/>
              <a:t>19</a:t>
            </a:fld>
            <a:endParaRPr lang="sl-SI"/>
          </a:p>
        </p:txBody>
      </p:sp>
    </p:spTree>
    <p:extLst>
      <p:ext uri="{BB962C8B-B14F-4D97-AF65-F5344CB8AC3E}">
        <p14:creationId xmlns:p14="http://schemas.microsoft.com/office/powerpoint/2010/main" val="139938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F3AD764-62C1-4F04-89CE-D3B89A3E445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AD764-62C1-4F04-89CE-D3B89A3E44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AD764-62C1-4F04-89CE-D3B89A3E44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2F3AD764-62C1-4F04-89CE-D3B89A3E445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F3AD764-62C1-4F04-89CE-D3B89A3E44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AD764-62C1-4F04-89CE-D3B89A3E445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AD764-62C1-4F04-89CE-D3B89A3E445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2F3AD764-62C1-4F04-89CE-D3B89A3E445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AD764-62C1-4F04-89CE-D3B89A3E44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2F3AD764-62C1-4F04-89CE-D3B89A3E445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2F3AD764-62C1-4F04-89CE-D3B89A3E445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F3AD764-62C1-4F04-89CE-D3B89A3E44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sl-SI" dirty="0" smtClean="0"/>
              <a:t>Imunologija</a:t>
            </a:r>
            <a:endParaRPr lang="sl-SI" dirty="0"/>
          </a:p>
        </p:txBody>
      </p:sp>
      <p:sp>
        <p:nvSpPr>
          <p:cNvPr id="4099" name="Rectangle 3"/>
          <p:cNvSpPr>
            <a:spLocks noGrp="1" noChangeArrowheads="1"/>
          </p:cNvSpPr>
          <p:nvPr>
            <p:ph type="subTitle" idx="1"/>
          </p:nvPr>
        </p:nvSpPr>
        <p:spPr/>
        <p:txBody>
          <a:bodyPr/>
          <a:lstStyle/>
          <a:p>
            <a:endParaRPr lang="sl-SI" sz="2400" dirty="0"/>
          </a:p>
          <a:p>
            <a:endParaRPr lang="sl-SI" sz="2400" dirty="0"/>
          </a:p>
          <a:p>
            <a:endParaRPr lang="sl-SI"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pic>
        <p:nvPicPr>
          <p:cNvPr id="4505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012708" cy="600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82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PRIDOBLJENA ODPORNOST</a:t>
            </a:r>
            <a:endParaRPr lang="sl-SI" dirty="0"/>
          </a:p>
        </p:txBody>
      </p:sp>
      <p:sp>
        <p:nvSpPr>
          <p:cNvPr id="3" name="Content Placeholder 2"/>
          <p:cNvSpPr>
            <a:spLocks noGrp="1"/>
          </p:cNvSpPr>
          <p:nvPr>
            <p:ph sz="quarter" idx="1"/>
          </p:nvPr>
        </p:nvSpPr>
        <p:spPr>
          <a:xfrm>
            <a:off x="395536" y="1340768"/>
            <a:ext cx="8229600" cy="4525963"/>
          </a:xfrm>
        </p:spPr>
        <p:txBody>
          <a:bodyPr/>
          <a:lstStyle/>
          <a:p>
            <a:endParaRPr lang="sl-SI" dirty="0"/>
          </a:p>
          <a:p>
            <a:pPr marL="0" indent="0">
              <a:buNone/>
            </a:pPr>
            <a:endParaRPr lang="sl-SI" dirty="0"/>
          </a:p>
        </p:txBody>
      </p:sp>
      <p:grpSp>
        <p:nvGrpSpPr>
          <p:cNvPr id="5" name="SmartArt Placeholder 1025"/>
          <p:cNvGrpSpPr>
            <a:grpSpLocks/>
          </p:cNvGrpSpPr>
          <p:nvPr/>
        </p:nvGrpSpPr>
        <p:grpSpPr bwMode="auto">
          <a:xfrm>
            <a:off x="251520" y="1772816"/>
            <a:ext cx="8208962" cy="3816350"/>
            <a:chOff x="272" y="1242"/>
            <a:chExt cx="1872" cy="720"/>
          </a:xfrm>
        </p:grpSpPr>
        <p:cxnSp>
          <p:nvCxnSpPr>
            <p:cNvPr id="46084" name="_s46084"/>
            <p:cNvCxnSpPr>
              <a:cxnSpLocks noChangeShapeType="1"/>
              <a:stCxn id="8" idx="0"/>
              <a:endCxn id="6" idx="2"/>
            </p:cNvCxnSpPr>
            <p:nvPr/>
          </p:nvCxnSpPr>
          <p:spPr bwMode="auto">
            <a:xfrm rot="5400000" flipH="1">
              <a:off x="1388" y="1350"/>
              <a:ext cx="144" cy="504"/>
            </a:xfrm>
            <a:prstGeom prst="bentConnector3">
              <a:avLst>
                <a:gd name="adj1" fmla="val 15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85" name="_s46085"/>
            <p:cNvCxnSpPr>
              <a:cxnSpLocks noChangeShapeType="1"/>
              <a:stCxn id="7" idx="0"/>
              <a:endCxn id="6" idx="2"/>
            </p:cNvCxnSpPr>
            <p:nvPr/>
          </p:nvCxnSpPr>
          <p:spPr bwMode="auto">
            <a:xfrm rot="16200000">
              <a:off x="884" y="1350"/>
              <a:ext cx="144" cy="504"/>
            </a:xfrm>
            <a:prstGeom prst="bentConnector3">
              <a:avLst>
                <a:gd name="adj1" fmla="val 15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 name="_s46086"/>
            <p:cNvSpPr>
              <a:spLocks noChangeArrowheads="1"/>
            </p:cNvSpPr>
            <p:nvPr/>
          </p:nvSpPr>
          <p:spPr bwMode="auto">
            <a:xfrm>
              <a:off x="776" y="124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300" b="0" i="0" u="none" strike="noStrike" cap="none" normalizeH="0" baseline="0" dirty="0" smtClean="0">
                  <a:ln>
                    <a:noFill/>
                  </a:ln>
                  <a:solidFill>
                    <a:schemeClr val="tx1"/>
                  </a:solidFill>
                  <a:effectLst/>
                  <a:latin typeface="Arial" charset="0"/>
                </a:rPr>
                <a:t>Pridobljena imunost</a:t>
              </a:r>
              <a:endParaRPr kumimoji="0" lang="en-US" altLang="sl-SI" sz="3300" b="0" i="0" u="none" strike="noStrike" cap="none" normalizeH="0" baseline="0" dirty="0" smtClean="0">
                <a:ln>
                  <a:noFill/>
                </a:ln>
                <a:solidFill>
                  <a:schemeClr val="tx1"/>
                </a:solidFill>
                <a:effectLst/>
                <a:latin typeface="Arial" charset="0"/>
              </a:endParaRPr>
            </a:p>
          </p:txBody>
        </p:sp>
        <p:sp>
          <p:nvSpPr>
            <p:cNvPr id="7" name="_s46087"/>
            <p:cNvSpPr>
              <a:spLocks noChangeArrowheads="1"/>
            </p:cNvSpPr>
            <p:nvPr/>
          </p:nvSpPr>
          <p:spPr bwMode="auto">
            <a:xfrm>
              <a:off x="272" y="167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300" b="0" i="0" u="none" strike="noStrike" cap="none" normalizeH="0" baseline="0" smtClean="0">
                  <a:ln>
                    <a:noFill/>
                  </a:ln>
                  <a:solidFill>
                    <a:schemeClr val="tx1"/>
                  </a:solidFill>
                  <a:effectLst/>
                  <a:latin typeface="Arial" charset="0"/>
                </a:rPr>
                <a:t>Humoralna imunost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300" b="0" i="0" u="none" strike="noStrike" cap="none" normalizeH="0" baseline="0" smtClean="0">
                  <a:ln>
                    <a:noFill/>
                  </a:ln>
                  <a:solidFill>
                    <a:schemeClr val="tx1"/>
                  </a:solidFill>
                  <a:effectLst/>
                  <a:latin typeface="Arial" charset="0"/>
                </a:rPr>
                <a:t>Celice B, Ab</a:t>
              </a:r>
              <a:endParaRPr kumimoji="0" lang="en-US" altLang="sl-SI" sz="3300" b="0" i="0" u="none" strike="noStrike" cap="none" normalizeH="0" baseline="0" smtClean="0">
                <a:ln>
                  <a:noFill/>
                </a:ln>
                <a:solidFill>
                  <a:schemeClr val="tx1"/>
                </a:solidFill>
                <a:effectLst/>
                <a:latin typeface="Arial" charset="0"/>
              </a:endParaRPr>
            </a:p>
          </p:txBody>
        </p:sp>
        <p:sp>
          <p:nvSpPr>
            <p:cNvPr id="8" name="_s46088"/>
            <p:cNvSpPr>
              <a:spLocks noChangeArrowheads="1"/>
            </p:cNvSpPr>
            <p:nvPr/>
          </p:nvSpPr>
          <p:spPr bwMode="auto">
            <a:xfrm>
              <a:off x="1280" y="167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300" b="0" i="0" u="none" strike="noStrike" cap="none" normalizeH="0" baseline="0" smtClean="0">
                  <a:ln>
                    <a:noFill/>
                  </a:ln>
                  <a:solidFill>
                    <a:schemeClr val="tx1"/>
                  </a:solidFill>
                  <a:effectLst/>
                  <a:latin typeface="Arial" charset="0"/>
                </a:rPr>
                <a:t>Celična imunost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300" b="0" i="0" u="none" strike="noStrike" cap="none" normalizeH="0" baseline="0" smtClean="0">
                  <a:ln>
                    <a:noFill/>
                  </a:ln>
                  <a:solidFill>
                    <a:schemeClr val="tx1"/>
                  </a:solidFill>
                  <a:effectLst/>
                  <a:latin typeface="Arial" charset="0"/>
                </a:rPr>
                <a:t>Celice T, citokini</a:t>
              </a:r>
              <a:endParaRPr kumimoji="0" lang="en-US" altLang="sl-SI" sz="33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868597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ANTIGENI</a:t>
            </a:r>
            <a:endParaRPr lang="sl-SI" dirty="0"/>
          </a:p>
        </p:txBody>
      </p:sp>
      <p:sp>
        <p:nvSpPr>
          <p:cNvPr id="3" name="Content Placeholder 2"/>
          <p:cNvSpPr>
            <a:spLocks noGrp="1"/>
          </p:cNvSpPr>
          <p:nvPr>
            <p:ph sz="quarter" idx="1"/>
          </p:nvPr>
        </p:nvSpPr>
        <p:spPr/>
        <p:txBody>
          <a:bodyPr>
            <a:normAutofit/>
          </a:bodyPr>
          <a:lstStyle/>
          <a:p>
            <a:r>
              <a:rPr lang="sl-SI" altLang="sl-SI" b="1" dirty="0">
                <a:solidFill>
                  <a:srgbClr val="FF0000"/>
                </a:solidFill>
              </a:rPr>
              <a:t>Antigen (Ag)</a:t>
            </a:r>
            <a:r>
              <a:rPr lang="sl-SI" altLang="sl-SI" dirty="0"/>
              <a:t> – substanca, ki reagira s produkti, nastalimi v specifičnem imunskem odzivu </a:t>
            </a:r>
            <a:endParaRPr lang="sl-SI" altLang="sl-SI" dirty="0" smtClean="0"/>
          </a:p>
          <a:p>
            <a:endParaRPr lang="sl-SI" altLang="sl-SI" dirty="0" smtClean="0"/>
          </a:p>
          <a:p>
            <a:endParaRPr lang="sl-SI" altLang="sl-SI" dirty="0"/>
          </a:p>
          <a:p>
            <a:endParaRPr lang="sl-SI" altLang="sl-SI" dirty="0" smtClean="0"/>
          </a:p>
          <a:p>
            <a:endParaRPr lang="sl-SI" altLang="sl-SI" dirty="0" smtClean="0"/>
          </a:p>
          <a:p>
            <a:endParaRPr lang="sl-SI" altLang="sl-SI" dirty="0" smtClean="0"/>
          </a:p>
          <a:p>
            <a:r>
              <a:rPr lang="sl-SI" dirty="0" smtClean="0"/>
              <a:t>Različni izvor: mikrobni, nemikrobni izvor – cvetni prah, različna zdravila (penicilin), celice presajenih tkiv...</a:t>
            </a:r>
            <a:endParaRPr lang="sl-SI" dirty="0"/>
          </a:p>
          <a:p>
            <a:pPr marL="0" indent="0">
              <a:buNone/>
            </a:pPr>
            <a:endParaRPr lang="sl-SI"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92896"/>
            <a:ext cx="4945732" cy="216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899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sl-SI"/>
              <a:t>ANATOMIJA IMUNSKEGA SISTEMA</a:t>
            </a:r>
          </a:p>
        </p:txBody>
      </p:sp>
      <p:sp>
        <p:nvSpPr>
          <p:cNvPr id="12291" name="Rectangle 3"/>
          <p:cNvSpPr>
            <a:spLocks noGrp="1" noChangeArrowheads="1"/>
          </p:cNvSpPr>
          <p:nvPr>
            <p:ph type="subTitle" idx="1"/>
          </p:nvPr>
        </p:nvSpPr>
        <p:spPr/>
        <p:txBody>
          <a:bodyPr/>
          <a:lstStyle/>
          <a:p>
            <a:endParaRPr lang="sl-SI"/>
          </a:p>
        </p:txBody>
      </p:sp>
    </p:spTree>
    <p:extLst>
      <p:ext uri="{BB962C8B-B14F-4D97-AF65-F5344CB8AC3E}">
        <p14:creationId xmlns:p14="http://schemas.microsoft.com/office/powerpoint/2010/main" val="1158372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48" y="116632"/>
            <a:ext cx="7467600" cy="1143000"/>
          </a:xfrm>
        </p:spPr>
        <p:txBody>
          <a:bodyPr/>
          <a:lstStyle/>
          <a:p>
            <a:r>
              <a:rPr lang="sl-SI" dirty="0" smtClean="0"/>
              <a:t>LIMFATIČNI ORGANI</a:t>
            </a:r>
            <a:endParaRPr lang="sl-SI" dirty="0"/>
          </a:p>
        </p:txBody>
      </p:sp>
      <p:pic>
        <p:nvPicPr>
          <p:cNvPr id="4813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4572000" y="1268760"/>
            <a:ext cx="3940582" cy="515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1196752"/>
            <a:ext cx="4176464" cy="3970318"/>
          </a:xfrm>
          <a:prstGeom prst="rect">
            <a:avLst/>
          </a:prstGeom>
          <a:noFill/>
        </p:spPr>
        <p:txBody>
          <a:bodyPr wrap="square" rtlCol="0">
            <a:spAutoFit/>
          </a:bodyPr>
          <a:lstStyle/>
          <a:p>
            <a:r>
              <a:rPr lang="sl-SI" dirty="0" smtClean="0"/>
              <a:t>Dve skupini:</a:t>
            </a:r>
          </a:p>
          <a:p>
            <a:pPr marL="514350" indent="-514350">
              <a:buAutoNum type="arabicPeriod"/>
            </a:pPr>
            <a:r>
              <a:rPr lang="sl-SI" dirty="0" smtClean="0">
                <a:solidFill>
                  <a:srgbClr val="FF0000"/>
                </a:solidFill>
              </a:rPr>
              <a:t>Primarni limfatični organi</a:t>
            </a:r>
            <a:r>
              <a:rPr lang="sl-SI" dirty="0" smtClean="0"/>
              <a:t>: kostni mozeg in timus/priželjc </a:t>
            </a:r>
          </a:p>
          <a:p>
            <a:pPr marL="514350" indent="-514350">
              <a:buAutoNum type="arabicPeriod"/>
            </a:pPr>
            <a:endParaRPr lang="sl-SI" dirty="0" smtClean="0">
              <a:solidFill>
                <a:srgbClr val="FF0000"/>
              </a:solidFill>
            </a:endParaRPr>
          </a:p>
          <a:p>
            <a:pPr marL="514350" indent="-514350">
              <a:buAutoNum type="arabicPeriod"/>
            </a:pPr>
            <a:endParaRPr lang="sl-SI" dirty="0">
              <a:solidFill>
                <a:srgbClr val="FF0000"/>
              </a:solidFill>
            </a:endParaRPr>
          </a:p>
          <a:p>
            <a:pPr marL="514350" indent="-514350">
              <a:buAutoNum type="arabicPeriod"/>
            </a:pPr>
            <a:r>
              <a:rPr lang="sl-SI" dirty="0" smtClean="0">
                <a:solidFill>
                  <a:srgbClr val="FF0000"/>
                </a:solidFill>
              </a:rPr>
              <a:t>Sekundarni limfatični organi</a:t>
            </a:r>
            <a:r>
              <a:rPr lang="sl-SI" dirty="0" smtClean="0"/>
              <a:t>: vranica in bezgavke</a:t>
            </a:r>
            <a:endParaRPr lang="sl-SI" dirty="0"/>
          </a:p>
        </p:txBody>
      </p:sp>
    </p:spTree>
    <p:extLst>
      <p:ext uri="{BB962C8B-B14F-4D97-AF65-F5344CB8AC3E}">
        <p14:creationId xmlns:p14="http://schemas.microsoft.com/office/powerpoint/2010/main" val="4215956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853097"/>
            <a:ext cx="6454009"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3"/>
          <p:cNvSpPr>
            <a:spLocks noGrp="1" noChangeArrowheads="1"/>
          </p:cNvSpPr>
          <p:nvPr>
            <p:ph sz="quarter" idx="1"/>
          </p:nvPr>
        </p:nvSpPr>
        <p:spPr>
          <a:xfrm>
            <a:off x="395536" y="908720"/>
            <a:ext cx="7467600" cy="4873752"/>
          </a:xfrm>
        </p:spPr>
        <p:txBody>
          <a:bodyPr>
            <a:normAutofit/>
          </a:bodyPr>
          <a:lstStyle/>
          <a:p>
            <a:pPr marL="0" indent="0">
              <a:buNone/>
            </a:pPr>
            <a:r>
              <a:rPr lang="sl-SI" sz="2400" dirty="0"/>
              <a:t>KOSTNI MOZEG</a:t>
            </a:r>
          </a:p>
          <a:p>
            <a:r>
              <a:rPr lang="sl-SI" sz="2400" dirty="0"/>
              <a:t>v hemopoetičnem prostoru se nahajajo matične celice</a:t>
            </a:r>
          </a:p>
          <a:p>
            <a:r>
              <a:rPr lang="sl-SI" sz="2400" dirty="0"/>
              <a:t>dozorele gredo proti vaskularnemu sinusu, kjer postanejo krvne celice in od tam v krvne žile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l-SI" dirty="0"/>
              <a:t> Kri in limfna tekočina</a:t>
            </a:r>
          </a:p>
        </p:txBody>
      </p:sp>
      <p:sp>
        <p:nvSpPr>
          <p:cNvPr id="6147" name="Rectangle 3"/>
          <p:cNvSpPr>
            <a:spLocks noGrp="1" noChangeArrowheads="1"/>
          </p:cNvSpPr>
          <p:nvPr>
            <p:ph sz="quarter" idx="1"/>
          </p:nvPr>
        </p:nvSpPr>
        <p:spPr/>
        <p:txBody>
          <a:bodyPr>
            <a:normAutofit/>
          </a:bodyPr>
          <a:lstStyle/>
          <a:p>
            <a:r>
              <a:rPr lang="sl-SI" sz="2800" dirty="0"/>
              <a:t>kri (krvne celice in krvna plazma)</a:t>
            </a:r>
          </a:p>
          <a:p>
            <a:pPr lvl="1"/>
            <a:r>
              <a:rPr lang="sl-SI" sz="2800" dirty="0"/>
              <a:t>krvna plazma 56 %</a:t>
            </a:r>
          </a:p>
          <a:p>
            <a:pPr lvl="2"/>
            <a:r>
              <a:rPr lang="sl-SI" sz="2800" dirty="0" smtClean="0"/>
              <a:t> voda</a:t>
            </a:r>
            <a:endParaRPr lang="sl-SI" sz="2800" dirty="0"/>
          </a:p>
          <a:p>
            <a:pPr lvl="2"/>
            <a:r>
              <a:rPr lang="sl-SI" sz="2800" dirty="0" smtClean="0"/>
              <a:t> beljakovine</a:t>
            </a:r>
            <a:r>
              <a:rPr lang="sl-SI" sz="2800" dirty="0"/>
              <a:t>, encimi, hormoni, plazemske beljakovine</a:t>
            </a:r>
          </a:p>
          <a:p>
            <a:pPr lvl="2"/>
            <a:r>
              <a:rPr lang="sl-SI" sz="2800" dirty="0" smtClean="0"/>
              <a:t> maščobe</a:t>
            </a:r>
            <a:endParaRPr lang="sl-SI" sz="2800" dirty="0"/>
          </a:p>
          <a:p>
            <a:pPr lvl="2"/>
            <a:r>
              <a:rPr lang="sl-SI" sz="2800" dirty="0" smtClean="0"/>
              <a:t> ogljikovi </a:t>
            </a:r>
            <a:r>
              <a:rPr lang="sl-SI" sz="2800" dirty="0"/>
              <a:t>hidrati</a:t>
            </a:r>
          </a:p>
          <a:p>
            <a:pPr lvl="2"/>
            <a:r>
              <a:rPr lang="sl-SI" sz="2800" dirty="0" smtClean="0"/>
              <a:t> vitamini </a:t>
            </a:r>
            <a:r>
              <a:rPr lang="sl-SI" sz="2800" dirty="0"/>
              <a:t>, minerali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3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300" fill="hold"/>
                                        <p:tgtEl>
                                          <p:spTgt spid="61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wd">
                                    <p:tmPct val="100000"/>
                                  </p:iterate>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3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2" dur="300" fill="hold"/>
                                        <p:tgtEl>
                                          <p:spTgt spid="61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type="wd">
                                    <p:tmPct val="100000"/>
                                  </p:iterate>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3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6" dur="300" fill="hold"/>
                                        <p:tgtEl>
                                          <p:spTgt spid="61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wd">
                                    <p:tmPct val="100000"/>
                                  </p:iterate>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3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61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type="wd">
                                    <p:tmPct val="100000"/>
                                  </p:iterate>
                                  <p:childTnLst>
                                    <p:set>
                                      <p:cBhvr>
                                        <p:cTn id="22" dur="1" fill="hold">
                                          <p:stCondLst>
                                            <p:cond delay="0"/>
                                          </p:stCondLst>
                                        </p:cTn>
                                        <p:tgtEl>
                                          <p:spTgt spid="6147">
                                            <p:txEl>
                                              <p:pRg st="4" end="4"/>
                                            </p:txEl>
                                          </p:spTgt>
                                        </p:tgtEl>
                                        <p:attrNameLst>
                                          <p:attrName>style.visibility</p:attrName>
                                        </p:attrNameLst>
                                      </p:cBhvr>
                                      <p:to>
                                        <p:strVal val="visible"/>
                                      </p:to>
                                    </p:set>
                                    <p:anim calcmode="lin" valueType="num">
                                      <p:cBhvr additive="base">
                                        <p:cTn id="23" dur="3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4" dur="300" fill="hold"/>
                                        <p:tgtEl>
                                          <p:spTgt spid="61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iterate type="wd">
                                    <p:tmPct val="100000"/>
                                  </p:iterate>
                                  <p:childTnLst>
                                    <p:set>
                                      <p:cBhvr>
                                        <p:cTn id="26" dur="1" fill="hold">
                                          <p:stCondLst>
                                            <p:cond delay="0"/>
                                          </p:stCondLst>
                                        </p:cTn>
                                        <p:tgtEl>
                                          <p:spTgt spid="6147">
                                            <p:txEl>
                                              <p:pRg st="5" end="5"/>
                                            </p:txEl>
                                          </p:spTgt>
                                        </p:tgtEl>
                                        <p:attrNameLst>
                                          <p:attrName>style.visibility</p:attrName>
                                        </p:attrNameLst>
                                      </p:cBhvr>
                                      <p:to>
                                        <p:strVal val="visible"/>
                                      </p:to>
                                    </p:set>
                                    <p:anim calcmode="lin" valueType="num">
                                      <p:cBhvr additive="base">
                                        <p:cTn id="27" dur="3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614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iterate type="wd">
                                    <p:tmPct val="100000"/>
                                  </p:iterate>
                                  <p:childTnLst>
                                    <p:set>
                                      <p:cBhvr>
                                        <p:cTn id="30" dur="1" fill="hold">
                                          <p:stCondLst>
                                            <p:cond delay="0"/>
                                          </p:stCondLst>
                                        </p:cTn>
                                        <p:tgtEl>
                                          <p:spTgt spid="6147">
                                            <p:txEl>
                                              <p:pRg st="6" end="6"/>
                                            </p:txEl>
                                          </p:spTgt>
                                        </p:tgtEl>
                                        <p:attrNameLst>
                                          <p:attrName>style.visibility</p:attrName>
                                        </p:attrNameLst>
                                      </p:cBhvr>
                                      <p:to>
                                        <p:strVal val="visible"/>
                                      </p:to>
                                    </p:set>
                                    <p:anim calcmode="lin" valueType="num">
                                      <p:cBhvr additive="base">
                                        <p:cTn id="31" dur="3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a:xfrm>
            <a:off x="1219200" y="762000"/>
            <a:ext cx="7772400" cy="5397500"/>
          </a:xfrm>
        </p:spPr>
        <p:txBody>
          <a:bodyPr>
            <a:noAutofit/>
          </a:bodyPr>
          <a:lstStyle/>
          <a:p>
            <a:r>
              <a:rPr lang="sl-SI" sz="2800" dirty="0"/>
              <a:t>krvne celice 44 %</a:t>
            </a:r>
          </a:p>
          <a:p>
            <a:endParaRPr lang="sl-SI" sz="2800" dirty="0"/>
          </a:p>
          <a:p>
            <a:pPr lvl="1"/>
            <a:r>
              <a:rPr lang="sl-SI" sz="2800" dirty="0"/>
              <a:t>eritrociti</a:t>
            </a:r>
          </a:p>
          <a:p>
            <a:pPr lvl="1"/>
            <a:endParaRPr lang="sl-SI" sz="2800" dirty="0"/>
          </a:p>
          <a:p>
            <a:pPr lvl="1"/>
            <a:r>
              <a:rPr lang="sl-SI" sz="2800" dirty="0"/>
              <a:t>levkociti </a:t>
            </a:r>
          </a:p>
          <a:p>
            <a:pPr lvl="2"/>
            <a:r>
              <a:rPr lang="sl-SI" sz="2800" dirty="0" smtClean="0"/>
              <a:t> limfociti</a:t>
            </a:r>
            <a:endParaRPr lang="sl-SI" sz="2800" dirty="0"/>
          </a:p>
          <a:p>
            <a:pPr lvl="3"/>
            <a:r>
              <a:rPr lang="sl-SI" sz="2800" dirty="0" smtClean="0"/>
              <a:t> limfociti </a:t>
            </a:r>
            <a:r>
              <a:rPr lang="sl-SI" sz="2800" dirty="0"/>
              <a:t>T</a:t>
            </a:r>
          </a:p>
          <a:p>
            <a:pPr lvl="3"/>
            <a:r>
              <a:rPr lang="sl-SI" sz="2800" dirty="0" smtClean="0"/>
              <a:t> limfociti </a:t>
            </a:r>
            <a:r>
              <a:rPr lang="sl-SI" sz="2800" dirty="0"/>
              <a:t>B</a:t>
            </a:r>
          </a:p>
          <a:p>
            <a:pPr lvl="2"/>
            <a:r>
              <a:rPr lang="sl-SI" sz="2800" dirty="0" smtClean="0"/>
              <a:t> monociti</a:t>
            </a:r>
            <a:endParaRPr lang="sl-SI" sz="2800" dirty="0"/>
          </a:p>
          <a:p>
            <a:pPr lvl="2"/>
            <a:endParaRPr lang="sl-SI" sz="2800" dirty="0"/>
          </a:p>
          <a:p>
            <a:pPr lvl="1"/>
            <a:r>
              <a:rPr lang="sl-SI" sz="2800" dirty="0" smtClean="0"/>
              <a:t>trombociti</a:t>
            </a:r>
            <a:endParaRPr lang="sl-SI"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anim calcmode="lin" valueType="num">
                                      <p:cBhvr additive="base">
                                        <p:cTn id="11"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anim calcmode="lin" valueType="num">
                                      <p:cBhvr additive="base">
                                        <p:cTn id="1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3">
                                            <p:txEl>
                                              <p:pRg st="4" end="4"/>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 calcmode="lin" valueType="num">
                                      <p:cBhvr additive="base">
                                        <p:cTn id="1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5" end="5"/>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anim calcmode="lin" valueType="num">
                                      <p:cBhvr additive="base">
                                        <p:cTn id="2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6" end="6"/>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anim calcmode="lin" valueType="num">
                                      <p:cBhvr additive="base">
                                        <p:cTn id="27"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3">
                                            <p:txEl>
                                              <p:pRg st="7" end="7"/>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 calcmode="lin" valueType="num">
                                      <p:cBhvr additive="base">
                                        <p:cTn id="31"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8" end="8"/>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0243">
                                            <p:txEl>
                                              <p:pRg st="10" end="10"/>
                                            </p:txEl>
                                          </p:spTgt>
                                        </p:tgtEl>
                                        <p:attrNameLst>
                                          <p:attrName>style.visibility</p:attrName>
                                        </p:attrNameLst>
                                      </p:cBhvr>
                                      <p:to>
                                        <p:strVal val="visible"/>
                                      </p:to>
                                    </p:set>
                                    <p:anim calcmode="lin" valueType="num">
                                      <p:cBhvr additive="base">
                                        <p:cTn id="35"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extLst>
              <p:ext uri="{D42A27DB-BD31-4B8C-83A1-F6EECF244321}">
                <p14:modId xmlns:p14="http://schemas.microsoft.com/office/powerpoint/2010/main" val="1157450076"/>
              </p:ext>
            </p:extLst>
          </p:nvPr>
        </p:nvGraphicFramePr>
        <p:xfrm>
          <a:off x="156173" y="141155"/>
          <a:ext cx="7243243" cy="5696843"/>
        </p:xfrm>
        <a:graphic>
          <a:graphicData uri="http://schemas.openxmlformats.org/presentationml/2006/ole">
            <mc:AlternateContent xmlns:mc="http://schemas.openxmlformats.org/markup-compatibility/2006">
              <mc:Choice xmlns:v="urn:schemas-microsoft-com:vml" Requires="v">
                <p:oleObj spid="_x0000_s39967" name="Bitna slika" r:id="rId3" imgW="7753320" imgH="6058080" progId="Paint.Picture">
                  <p:embed/>
                </p:oleObj>
              </mc:Choice>
              <mc:Fallback>
                <p:oleObj name="Bitna slika" r:id="rId3" imgW="7753320" imgH="6058080" progId="Paint.Picture">
                  <p:embed/>
                  <p:pic>
                    <p:nvPicPr>
                      <p:cNvPr id="0" name="Picture 7"/>
                      <p:cNvPicPr>
                        <a:picLocks noChangeAspect="1" noChangeArrowheads="1"/>
                      </p:cNvPicPr>
                      <p:nvPr/>
                    </p:nvPicPr>
                    <p:blipFill>
                      <a:blip r:embed="rId4"/>
                      <a:srcRect/>
                      <a:stretch>
                        <a:fillRect/>
                      </a:stretch>
                    </p:blipFill>
                    <p:spPr bwMode="auto">
                      <a:xfrm>
                        <a:off x="156173" y="141155"/>
                        <a:ext cx="7243243" cy="5696843"/>
                      </a:xfrm>
                      <a:prstGeom prst="rect">
                        <a:avLst/>
                      </a:prstGeom>
                      <a:noFill/>
                      <a:ln>
                        <a:noFill/>
                      </a:ln>
                      <a:effectLst/>
                      <a:extLst/>
                    </p:spPr>
                  </p:pic>
                </p:oleObj>
              </mc:Fallback>
            </mc:AlternateContent>
          </a:graphicData>
        </a:graphic>
      </p:graphicFrame>
      <p:pic>
        <p:nvPicPr>
          <p:cNvPr id="3995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506" y="4221088"/>
            <a:ext cx="4747651" cy="251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sl-SI" sz="3200" dirty="0" smtClean="0"/>
              <a:t>THYMUS - PRIŽELJC</a:t>
            </a:r>
            <a:endParaRPr lang="sl-SI" dirty="0"/>
          </a:p>
        </p:txBody>
      </p:sp>
      <p:sp>
        <p:nvSpPr>
          <p:cNvPr id="16387" name="Rectangle 3"/>
          <p:cNvSpPr>
            <a:spLocks noGrp="1" noChangeArrowheads="1"/>
          </p:cNvSpPr>
          <p:nvPr>
            <p:ph sz="quarter" idx="1"/>
          </p:nvPr>
        </p:nvSpPr>
        <p:spPr/>
        <p:txBody>
          <a:bodyPr/>
          <a:lstStyle/>
          <a:p>
            <a:r>
              <a:rPr lang="sl-SI" sz="2800" dirty="0" smtClean="0"/>
              <a:t>Žleza znotraj </a:t>
            </a:r>
            <a:r>
              <a:rPr lang="sl-SI" sz="2800" dirty="0"/>
              <a:t>prsnega </a:t>
            </a:r>
            <a:r>
              <a:rPr lang="sl-SI" sz="2800" dirty="0" smtClean="0"/>
              <a:t>koša</a:t>
            </a:r>
          </a:p>
          <a:p>
            <a:r>
              <a:rPr lang="sl-SI" sz="2800" dirty="0" smtClean="0"/>
              <a:t>ektodermalni </a:t>
            </a:r>
            <a:r>
              <a:rPr lang="sl-SI" sz="2800" dirty="0"/>
              <a:t>izvor</a:t>
            </a:r>
          </a:p>
          <a:p>
            <a:r>
              <a:rPr lang="sl-SI" sz="2800" dirty="0"/>
              <a:t>nastajajo limfociti</a:t>
            </a:r>
          </a:p>
          <a:p>
            <a:r>
              <a:rPr lang="sl-SI" sz="2800" dirty="0" smtClean="0"/>
              <a:t>dozorevajo </a:t>
            </a:r>
            <a:r>
              <a:rPr lang="sl-SI" sz="2800" dirty="0"/>
              <a:t>samo </a:t>
            </a:r>
            <a:endParaRPr lang="sl-SI" sz="2800" dirty="0" smtClean="0"/>
          </a:p>
          <a:p>
            <a:pPr marL="0" indent="0">
              <a:buNone/>
            </a:pPr>
            <a:r>
              <a:rPr lang="sl-SI" sz="2800" dirty="0" smtClean="0"/>
              <a:t>v </a:t>
            </a:r>
            <a:r>
              <a:rPr lang="sl-SI" sz="2800" dirty="0"/>
              <a:t>otroštvu</a:t>
            </a:r>
            <a:endParaRPr lang="sl-SI"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140968"/>
            <a:ext cx="4969370" cy="319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dow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down)">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down)">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checkerboard(down)">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checkerboard(down)">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800" dirty="0" smtClean="0"/>
              <a:t>Imunologija</a:t>
            </a:r>
            <a:endParaRPr lang="sl-SI" sz="4800" dirty="0"/>
          </a:p>
        </p:txBody>
      </p:sp>
      <p:sp>
        <p:nvSpPr>
          <p:cNvPr id="3" name="Ograda vsebine 2"/>
          <p:cNvSpPr>
            <a:spLocks noGrp="1"/>
          </p:cNvSpPr>
          <p:nvPr>
            <p:ph sz="quarter" idx="1"/>
          </p:nvPr>
        </p:nvSpPr>
        <p:spPr/>
        <p:txBody>
          <a:bodyPr>
            <a:normAutofit/>
          </a:bodyPr>
          <a:lstStyle/>
          <a:p>
            <a:r>
              <a:rPr lang="sl-SI" sz="3600" dirty="0" smtClean="0"/>
              <a:t>Veda o imunosti (odpornosti, obrambi)</a:t>
            </a:r>
          </a:p>
          <a:p>
            <a:r>
              <a:rPr lang="sl-SI" sz="3600" dirty="0" smtClean="0"/>
              <a:t>Raziskuje načine obrambe pred telesu tujimi organizmi oziroma snovmi</a:t>
            </a:r>
          </a:p>
          <a:p>
            <a:r>
              <a:rPr lang="sl-SI" sz="3600" dirty="0" smtClean="0"/>
              <a:t>Razvila se je iz medicinske mikrobiologije</a:t>
            </a:r>
          </a:p>
          <a:p>
            <a:r>
              <a:rPr lang="sl-SI" sz="3600" dirty="0" smtClean="0"/>
              <a:t>Danes samostojna veda</a:t>
            </a:r>
            <a:endParaRPr lang="sl-SI" sz="3600" dirty="0"/>
          </a:p>
        </p:txBody>
      </p:sp>
    </p:spTree>
    <p:extLst>
      <p:ext uri="{BB962C8B-B14F-4D97-AF65-F5344CB8AC3E}">
        <p14:creationId xmlns:p14="http://schemas.microsoft.com/office/powerpoint/2010/main" val="2521485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l-SI" sz="3200"/>
              <a:t>BEZGAVKE</a:t>
            </a:r>
          </a:p>
        </p:txBody>
      </p:sp>
      <p:sp>
        <p:nvSpPr>
          <p:cNvPr id="17411" name="Rectangle 3"/>
          <p:cNvSpPr>
            <a:spLocks noGrp="1" noChangeArrowheads="1"/>
          </p:cNvSpPr>
          <p:nvPr>
            <p:ph sz="quarter" idx="1"/>
          </p:nvPr>
        </p:nvSpPr>
        <p:spPr/>
        <p:txBody>
          <a:bodyPr/>
          <a:lstStyle/>
          <a:p>
            <a:r>
              <a:rPr lang="sl-SI" sz="2800" dirty="0"/>
              <a:t>limfni vozli, veliki kot fižol</a:t>
            </a:r>
          </a:p>
          <a:p>
            <a:r>
              <a:rPr lang="sl-SI" sz="2800" dirty="0"/>
              <a:t>v korteksu se nahajajo limfociti B</a:t>
            </a:r>
          </a:p>
          <a:p>
            <a:pPr lvl="1"/>
            <a:r>
              <a:rPr lang="sl-SI" sz="2400" dirty="0"/>
              <a:t>primarni folikel: ne poteka imunski odziv</a:t>
            </a:r>
          </a:p>
          <a:p>
            <a:pPr lvl="1"/>
            <a:r>
              <a:rPr lang="sl-SI" sz="2400" dirty="0"/>
              <a:t>sekundarni folikel: imunski odziv na antigene</a:t>
            </a:r>
          </a:p>
          <a:p>
            <a:pPr lvl="1"/>
            <a:endParaRPr lang="sl-SI" sz="2400" dirty="0"/>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86200"/>
            <a:ext cx="4419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 calcmode="lin" valueType="num">
                                      <p:cBhvr additive="base">
                                        <p:cTn id="21" dur="500" fill="hold"/>
                                        <p:tgtEl>
                                          <p:spTgt spid="1741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sl-SI" sz="3200"/>
              <a:t>VRANICA</a:t>
            </a:r>
            <a:endParaRPr lang="sl-SI"/>
          </a:p>
        </p:txBody>
      </p:sp>
      <p:sp>
        <p:nvSpPr>
          <p:cNvPr id="18435" name="Rectangle 3"/>
          <p:cNvSpPr>
            <a:spLocks noGrp="1" noChangeArrowheads="1"/>
          </p:cNvSpPr>
          <p:nvPr>
            <p:ph sz="quarter" idx="1"/>
          </p:nvPr>
        </p:nvSpPr>
        <p:spPr/>
        <p:txBody>
          <a:bodyPr/>
          <a:lstStyle/>
          <a:p>
            <a:r>
              <a:rPr lang="sl-SI" sz="2800" dirty="0"/>
              <a:t>filtriranje krvnih celic</a:t>
            </a:r>
          </a:p>
          <a:p>
            <a:r>
              <a:rPr lang="sl-SI" sz="2800" dirty="0"/>
              <a:t>sestavljata jo bela in rdeča pulpa</a:t>
            </a:r>
          </a:p>
          <a:p>
            <a:pPr lvl="1"/>
            <a:r>
              <a:rPr lang="sl-SI" sz="2400" dirty="0"/>
              <a:t>bela pulpa: ovojnice limfatičnega tkiva</a:t>
            </a:r>
          </a:p>
          <a:p>
            <a:pPr lvl="1"/>
            <a:r>
              <a:rPr lang="sl-SI" sz="2400" dirty="0"/>
              <a:t>rdeča pulpa: široki venski sinusi</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501008"/>
            <a:ext cx="5149368"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295400" y="1066800"/>
          <a:ext cx="7620000" cy="5257800"/>
        </p:xfrm>
        <a:graphic>
          <a:graphicData uri="http://schemas.openxmlformats.org/presentationml/2006/ole">
            <mc:AlternateContent xmlns:mc="http://schemas.openxmlformats.org/markup-compatibility/2006">
              <mc:Choice xmlns:v="urn:schemas-microsoft-com:vml" Requires="v">
                <p:oleObj spid="_x0000_s38941" name="Bitmap Image" r:id="rId3" imgW="5544324" imgH="2828571" progId="PBrush">
                  <p:embed/>
                </p:oleObj>
              </mc:Choice>
              <mc:Fallback>
                <p:oleObj name="Bitmap Image" r:id="rId3" imgW="5544324" imgH="2828571" progId="PBrush">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066800"/>
                        <a:ext cx="7620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762000"/>
            <a:ext cx="5715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l-SI" sz="3200"/>
              <a:t>ANATOMIJA IMUNSKEGA SISTEMA IN IMUNSKE CELICE</a:t>
            </a:r>
            <a:endParaRPr lang="sl-SI"/>
          </a:p>
        </p:txBody>
      </p:sp>
      <p:sp>
        <p:nvSpPr>
          <p:cNvPr id="11267" name="Rectangle 3"/>
          <p:cNvSpPr>
            <a:spLocks noGrp="1" noChangeArrowheads="1"/>
          </p:cNvSpPr>
          <p:nvPr>
            <p:ph sz="quarter" idx="1"/>
          </p:nvPr>
        </p:nvSpPr>
        <p:spPr/>
        <p:txBody>
          <a:bodyPr/>
          <a:lstStyle/>
          <a:p>
            <a:r>
              <a:rPr lang="sl-SI" sz="2800" dirty="0"/>
              <a:t>limfne žile - limfna tekočina (vsebuje maščobne kapljice in limfocite)</a:t>
            </a:r>
          </a:p>
          <a:p>
            <a:r>
              <a:rPr lang="sl-SI" sz="2800" dirty="0"/>
              <a:t>organi: bezgavke, kostni mozeg, vranica, jetra</a:t>
            </a:r>
          </a:p>
          <a:p>
            <a:r>
              <a:rPr lang="sl-SI" sz="2800" dirty="0"/>
              <a:t>organi delujejo kot del imunskega odziva</a:t>
            </a:r>
          </a:p>
          <a:p>
            <a:r>
              <a:rPr lang="sl-SI" sz="2800" dirty="0"/>
              <a:t>EVOLUCIJA: najprej se razvijejo nevtrofilci in makrofagi (znotrajcelična razgradnja </a:t>
            </a:r>
            <a:r>
              <a:rPr lang="sl-SI" sz="2800" dirty="0" smtClean="0"/>
              <a:t>tujkov), kasneje </a:t>
            </a:r>
            <a:r>
              <a:rPr lang="sl-SI" sz="2800" dirty="0"/>
              <a:t>se razvijejo protitelesa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ou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ou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out)">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ox(out)">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Limfociti B in humoralna imunost</a:t>
            </a:r>
            <a:endParaRPr lang="sl-SI" dirty="0"/>
          </a:p>
        </p:txBody>
      </p:sp>
      <p:sp>
        <p:nvSpPr>
          <p:cNvPr id="3" name="Content Placeholder 2"/>
          <p:cNvSpPr>
            <a:spLocks noGrp="1"/>
          </p:cNvSpPr>
          <p:nvPr>
            <p:ph sz="quarter" idx="1"/>
          </p:nvPr>
        </p:nvSpPr>
        <p:spPr/>
        <p:txBody>
          <a:bodyPr/>
          <a:lstStyle/>
          <a:p>
            <a:r>
              <a:rPr lang="sl-SI" dirty="0" smtClean="0"/>
              <a:t>Razvoj limfocitov B v primarnih limfatičnih organih</a:t>
            </a:r>
          </a:p>
          <a:p>
            <a:r>
              <a:rPr lang="sl-SI" dirty="0"/>
              <a:t>A</a:t>
            </a:r>
            <a:r>
              <a:rPr lang="sl-SI" dirty="0" smtClean="0"/>
              <a:t>ntigen pride do limfocita B </a:t>
            </a:r>
            <a:r>
              <a:rPr lang="sl-SI" dirty="0" smtClean="0">
                <a:sym typeface="Wingdings" panose="05000000000000000000" pitchFamily="2" charset="2"/>
              </a:rPr>
              <a:t> pospešeno deljenje in nastanek plazmatk in spominskih celic</a:t>
            </a:r>
          </a:p>
          <a:p>
            <a:r>
              <a:rPr lang="sl-SI" dirty="0" smtClean="0">
                <a:sym typeface="Wingdings" panose="05000000000000000000" pitchFamily="2" charset="2"/>
              </a:rPr>
              <a:t>Plazmatke izdelujejo in izločajo</a:t>
            </a:r>
          </a:p>
          <a:p>
            <a:pPr marL="0" indent="0">
              <a:buNone/>
            </a:pPr>
            <a:r>
              <a:rPr lang="sl-SI" dirty="0" smtClean="0">
                <a:solidFill>
                  <a:srgbClr val="FF0000"/>
                </a:solidFill>
                <a:sym typeface="Wingdings" panose="05000000000000000000" pitchFamily="2" charset="2"/>
              </a:rPr>
              <a:t>PROTITELESA </a:t>
            </a:r>
            <a:r>
              <a:rPr lang="sl-SI" dirty="0" smtClean="0">
                <a:sym typeface="Wingdings" panose="05000000000000000000" pitchFamily="2" charset="2"/>
              </a:rPr>
              <a:t>(</a:t>
            </a:r>
            <a:r>
              <a:rPr lang="sl-SI" dirty="0" smtClean="0"/>
              <a:t>2000 </a:t>
            </a:r>
            <a:r>
              <a:rPr lang="sl-SI" dirty="0"/>
              <a:t>molekul </a:t>
            </a:r>
            <a:endParaRPr lang="sl-SI" dirty="0" smtClean="0"/>
          </a:p>
          <a:p>
            <a:pPr marL="0" indent="0">
              <a:buNone/>
            </a:pPr>
            <a:r>
              <a:rPr lang="sl-SI" dirty="0" smtClean="0"/>
              <a:t>na </a:t>
            </a:r>
            <a:r>
              <a:rPr lang="sl-SI" dirty="0"/>
              <a:t>sekundo)</a:t>
            </a:r>
          </a:p>
          <a:p>
            <a:pPr marL="0" indent="0">
              <a:buNone/>
            </a:pPr>
            <a:endParaRPr lang="sl-SI" dirty="0">
              <a:solidFill>
                <a:srgbClr val="FF0000"/>
              </a:solidFill>
            </a:endParaRPr>
          </a:p>
        </p:txBody>
      </p:sp>
      <p:pic>
        <p:nvPicPr>
          <p:cNvPr id="45060" name="Picture 4" descr="Rezultat iskanja slik za limfociti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89040"/>
            <a:ext cx="23812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168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sz="quarter" idx="1"/>
          </p:nvPr>
        </p:nvSpPr>
        <p:spPr/>
        <p:txBody>
          <a:bodyPr>
            <a:normAutofit/>
          </a:bodyPr>
          <a:lstStyle/>
          <a:p>
            <a:r>
              <a:rPr lang="sl-SI" dirty="0" smtClean="0">
                <a:solidFill>
                  <a:srgbClr val="FF0000"/>
                </a:solidFill>
              </a:rPr>
              <a:t>Protitelesa = antibody = Ab</a:t>
            </a:r>
          </a:p>
          <a:p>
            <a:r>
              <a:rPr lang="sl-SI" dirty="0" smtClean="0"/>
              <a:t>So serumske beljakovine</a:t>
            </a:r>
          </a:p>
          <a:p>
            <a:r>
              <a:rPr lang="sl-SI" dirty="0" smtClean="0"/>
              <a:t>Imenujemo jih tudi imunoglobulini</a:t>
            </a:r>
          </a:p>
          <a:p>
            <a:r>
              <a:rPr lang="sl-SI" dirty="0" smtClean="0"/>
              <a:t>4 polipetidne verige:</a:t>
            </a:r>
          </a:p>
          <a:p>
            <a:pPr marL="514350" indent="-514350">
              <a:buFont typeface="+mj-lt"/>
              <a:buAutoNum type="arabicPeriod"/>
            </a:pPr>
            <a:r>
              <a:rPr lang="sl-SI" dirty="0" smtClean="0"/>
              <a:t>2x LAHKA VERIGA</a:t>
            </a:r>
          </a:p>
          <a:p>
            <a:pPr marL="514350" indent="-514350">
              <a:buFont typeface="+mj-lt"/>
              <a:buAutoNum type="arabicPeriod"/>
            </a:pPr>
            <a:r>
              <a:rPr lang="sl-SI" dirty="0" smtClean="0"/>
              <a:t>2x TEŽKA VERIGA</a:t>
            </a:r>
          </a:p>
          <a:p>
            <a:r>
              <a:rPr lang="sl-SI" dirty="0" smtClean="0"/>
              <a:t>2 vezišči za Ag =</a:t>
            </a:r>
          </a:p>
          <a:p>
            <a:pPr marL="0" indent="0">
              <a:buNone/>
            </a:pPr>
            <a:r>
              <a:rPr lang="sl-SI" dirty="0" smtClean="0">
                <a:solidFill>
                  <a:srgbClr val="FF0000"/>
                </a:solidFill>
              </a:rPr>
              <a:t>PARATOP</a:t>
            </a:r>
          </a:p>
          <a:p>
            <a:endParaRPr lang="sl-SI" dirty="0"/>
          </a:p>
        </p:txBody>
      </p:sp>
      <p:pic>
        <p:nvPicPr>
          <p:cNvPr id="4" name="Picture 3" descr="CH3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17790"/>
            <a:ext cx="4236284" cy="353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979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0"/>
            <a:ext cx="8229600" cy="1143000"/>
          </a:xfrm>
        </p:spPr>
        <p:txBody>
          <a:bodyPr>
            <a:normAutofit fontScale="90000"/>
          </a:bodyPr>
          <a:lstStyle/>
          <a:p>
            <a:pPr eaLnBrk="1" hangingPunct="1"/>
            <a:r>
              <a:rPr lang="sl-SI" altLang="sl-SI" sz="3600" dirty="0" smtClean="0"/>
              <a:t>4.2. Izotipi imunoglobulinov (razredi)</a:t>
            </a:r>
          </a:p>
        </p:txBody>
      </p:sp>
      <p:pic>
        <p:nvPicPr>
          <p:cNvPr id="19459" name="Picture 3" descr="f04-1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31913" y="1484313"/>
            <a:ext cx="5976937" cy="5329237"/>
          </a:xfrm>
          <a:noFill/>
        </p:spPr>
      </p:pic>
      <p:sp>
        <p:nvSpPr>
          <p:cNvPr id="19460" name="Text Box 4"/>
          <p:cNvSpPr txBox="1">
            <a:spLocks noChangeArrowheads="1"/>
          </p:cNvSpPr>
          <p:nvPr/>
        </p:nvSpPr>
        <p:spPr bwMode="auto">
          <a:xfrm>
            <a:off x="827088" y="1341438"/>
            <a:ext cx="10080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altLang="sl-SI" sz="2400"/>
              <a:t>IgG</a:t>
            </a:r>
          </a:p>
        </p:txBody>
      </p:sp>
      <p:sp>
        <p:nvSpPr>
          <p:cNvPr id="19461" name="Text Box 5"/>
          <p:cNvSpPr txBox="1">
            <a:spLocks noChangeArrowheads="1"/>
          </p:cNvSpPr>
          <p:nvPr/>
        </p:nvSpPr>
        <p:spPr bwMode="auto">
          <a:xfrm>
            <a:off x="5508625" y="1341438"/>
            <a:ext cx="6492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altLang="sl-SI" sz="2400"/>
              <a:t>IgE</a:t>
            </a:r>
          </a:p>
        </p:txBody>
      </p:sp>
      <p:sp>
        <p:nvSpPr>
          <p:cNvPr id="19462" name="Text Box 6"/>
          <p:cNvSpPr txBox="1">
            <a:spLocks noChangeArrowheads="1"/>
          </p:cNvSpPr>
          <p:nvPr/>
        </p:nvSpPr>
        <p:spPr bwMode="auto">
          <a:xfrm>
            <a:off x="3276600" y="1341438"/>
            <a:ext cx="7191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altLang="sl-SI" sz="2400"/>
              <a:t>IgD</a:t>
            </a:r>
          </a:p>
        </p:txBody>
      </p:sp>
      <p:sp>
        <p:nvSpPr>
          <p:cNvPr id="19463" name="Text Box 7"/>
          <p:cNvSpPr txBox="1">
            <a:spLocks noChangeArrowheads="1"/>
          </p:cNvSpPr>
          <p:nvPr/>
        </p:nvSpPr>
        <p:spPr bwMode="auto">
          <a:xfrm>
            <a:off x="323850" y="3789363"/>
            <a:ext cx="18002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altLang="sl-SI" sz="2400"/>
              <a:t>IgA-dimer</a:t>
            </a:r>
          </a:p>
        </p:txBody>
      </p:sp>
      <p:sp>
        <p:nvSpPr>
          <p:cNvPr id="19464" name="Freeform 8"/>
          <p:cNvSpPr>
            <a:spLocks/>
          </p:cNvSpPr>
          <p:nvPr/>
        </p:nvSpPr>
        <p:spPr bwMode="auto">
          <a:xfrm>
            <a:off x="1458913" y="3144838"/>
            <a:ext cx="1173162" cy="371475"/>
          </a:xfrm>
          <a:custGeom>
            <a:avLst/>
            <a:gdLst>
              <a:gd name="T0" fmla="*/ 41 w 739"/>
              <a:gd name="T1" fmla="*/ 35 h 234"/>
              <a:gd name="T2" fmla="*/ 65 w 739"/>
              <a:gd name="T3" fmla="*/ 215 h 234"/>
              <a:gd name="T4" fmla="*/ 161 w 739"/>
              <a:gd name="T5" fmla="*/ 203 h 234"/>
              <a:gd name="T6" fmla="*/ 233 w 739"/>
              <a:gd name="T7" fmla="*/ 179 h 234"/>
              <a:gd name="T8" fmla="*/ 497 w 739"/>
              <a:gd name="T9" fmla="*/ 215 h 234"/>
              <a:gd name="T10" fmla="*/ 713 w 739"/>
              <a:gd name="T11" fmla="*/ 203 h 234"/>
              <a:gd name="T12" fmla="*/ 701 w 739"/>
              <a:gd name="T13" fmla="*/ 119 h 234"/>
              <a:gd name="T14" fmla="*/ 665 w 739"/>
              <a:gd name="T15" fmla="*/ 107 h 234"/>
              <a:gd name="T16" fmla="*/ 545 w 739"/>
              <a:gd name="T17" fmla="*/ 71 h 234"/>
              <a:gd name="T18" fmla="*/ 125 w 739"/>
              <a:gd name="T19" fmla="*/ 47 h 234"/>
              <a:gd name="T20" fmla="*/ 41 w 739"/>
              <a:gd name="T21" fmla="*/ 3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234"/>
              <a:gd name="T35" fmla="*/ 739 w 739"/>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234">
                <a:moveTo>
                  <a:pt x="41" y="35"/>
                </a:moveTo>
                <a:cubicBezTo>
                  <a:pt x="13" y="118"/>
                  <a:pt x="0" y="150"/>
                  <a:pt x="65" y="215"/>
                </a:cubicBezTo>
                <a:cubicBezTo>
                  <a:pt x="97" y="211"/>
                  <a:pt x="129" y="210"/>
                  <a:pt x="161" y="203"/>
                </a:cubicBezTo>
                <a:cubicBezTo>
                  <a:pt x="186" y="198"/>
                  <a:pt x="233" y="179"/>
                  <a:pt x="233" y="179"/>
                </a:cubicBezTo>
                <a:cubicBezTo>
                  <a:pt x="322" y="189"/>
                  <a:pt x="410" y="198"/>
                  <a:pt x="497" y="215"/>
                </a:cubicBezTo>
                <a:cubicBezTo>
                  <a:pt x="569" y="211"/>
                  <a:pt x="648" y="234"/>
                  <a:pt x="713" y="203"/>
                </a:cubicBezTo>
                <a:cubicBezTo>
                  <a:pt x="739" y="191"/>
                  <a:pt x="714" y="144"/>
                  <a:pt x="701" y="119"/>
                </a:cubicBezTo>
                <a:cubicBezTo>
                  <a:pt x="695" y="108"/>
                  <a:pt x="677" y="110"/>
                  <a:pt x="665" y="107"/>
                </a:cubicBezTo>
                <a:cubicBezTo>
                  <a:pt x="625" y="96"/>
                  <a:pt x="587" y="73"/>
                  <a:pt x="545" y="71"/>
                </a:cubicBezTo>
                <a:cubicBezTo>
                  <a:pt x="229" y="57"/>
                  <a:pt x="369" y="66"/>
                  <a:pt x="125" y="47"/>
                </a:cubicBezTo>
                <a:cubicBezTo>
                  <a:pt x="24" y="22"/>
                  <a:pt x="6" y="0"/>
                  <a:pt x="4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9465" name="Freeform 9"/>
          <p:cNvSpPr>
            <a:spLocks/>
          </p:cNvSpPr>
          <p:nvPr/>
        </p:nvSpPr>
        <p:spPr bwMode="auto">
          <a:xfrm>
            <a:off x="2741613" y="4057650"/>
            <a:ext cx="744537" cy="495300"/>
          </a:xfrm>
          <a:custGeom>
            <a:avLst/>
            <a:gdLst>
              <a:gd name="T0" fmla="*/ 301 w 469"/>
              <a:gd name="T1" fmla="*/ 0 h 312"/>
              <a:gd name="T2" fmla="*/ 97 w 469"/>
              <a:gd name="T3" fmla="*/ 48 h 312"/>
              <a:gd name="T4" fmla="*/ 1 w 469"/>
              <a:gd name="T5" fmla="*/ 132 h 312"/>
              <a:gd name="T6" fmla="*/ 13 w 469"/>
              <a:gd name="T7" fmla="*/ 264 h 312"/>
              <a:gd name="T8" fmla="*/ 133 w 469"/>
              <a:gd name="T9" fmla="*/ 312 h 312"/>
              <a:gd name="T10" fmla="*/ 409 w 469"/>
              <a:gd name="T11" fmla="*/ 300 h 312"/>
              <a:gd name="T12" fmla="*/ 445 w 469"/>
              <a:gd name="T13" fmla="*/ 288 h 312"/>
              <a:gd name="T14" fmla="*/ 469 w 469"/>
              <a:gd name="T15" fmla="*/ 216 h 312"/>
              <a:gd name="T16" fmla="*/ 421 w 469"/>
              <a:gd name="T17" fmla="*/ 84 h 312"/>
              <a:gd name="T18" fmla="*/ 349 w 469"/>
              <a:gd name="T19" fmla="*/ 36 h 312"/>
              <a:gd name="T20" fmla="*/ 301 w 469"/>
              <a:gd name="T21" fmla="*/ 24 h 312"/>
              <a:gd name="T22" fmla="*/ 301 w 469"/>
              <a:gd name="T23" fmla="*/ 0 h 3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9"/>
              <a:gd name="T37" fmla="*/ 0 h 312"/>
              <a:gd name="T38" fmla="*/ 469 w 469"/>
              <a:gd name="T39" fmla="*/ 312 h 3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9" h="312">
                <a:moveTo>
                  <a:pt x="301" y="0"/>
                </a:moveTo>
                <a:cubicBezTo>
                  <a:pt x="220" y="27"/>
                  <a:pt x="182" y="37"/>
                  <a:pt x="97" y="48"/>
                </a:cubicBezTo>
                <a:cubicBezTo>
                  <a:pt x="46" y="65"/>
                  <a:pt x="40" y="93"/>
                  <a:pt x="1" y="132"/>
                </a:cubicBezTo>
                <a:cubicBezTo>
                  <a:pt x="5" y="176"/>
                  <a:pt x="0" y="222"/>
                  <a:pt x="13" y="264"/>
                </a:cubicBezTo>
                <a:cubicBezTo>
                  <a:pt x="22" y="293"/>
                  <a:pt x="112" y="307"/>
                  <a:pt x="133" y="312"/>
                </a:cubicBezTo>
                <a:cubicBezTo>
                  <a:pt x="225" y="308"/>
                  <a:pt x="317" y="307"/>
                  <a:pt x="409" y="300"/>
                </a:cubicBezTo>
                <a:cubicBezTo>
                  <a:pt x="422" y="299"/>
                  <a:pt x="438" y="298"/>
                  <a:pt x="445" y="288"/>
                </a:cubicBezTo>
                <a:cubicBezTo>
                  <a:pt x="460" y="267"/>
                  <a:pt x="469" y="216"/>
                  <a:pt x="469" y="216"/>
                </a:cubicBezTo>
                <a:cubicBezTo>
                  <a:pt x="461" y="175"/>
                  <a:pt x="456" y="114"/>
                  <a:pt x="421" y="84"/>
                </a:cubicBezTo>
                <a:cubicBezTo>
                  <a:pt x="399" y="65"/>
                  <a:pt x="377" y="43"/>
                  <a:pt x="349" y="36"/>
                </a:cubicBezTo>
                <a:cubicBezTo>
                  <a:pt x="333" y="32"/>
                  <a:pt x="314" y="34"/>
                  <a:pt x="301" y="24"/>
                </a:cubicBezTo>
                <a:cubicBezTo>
                  <a:pt x="295" y="19"/>
                  <a:pt x="301" y="8"/>
                  <a:pt x="30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9466" name="Freeform 10"/>
          <p:cNvSpPr>
            <a:spLocks/>
          </p:cNvSpPr>
          <p:nvPr/>
        </p:nvSpPr>
        <p:spPr bwMode="auto">
          <a:xfrm>
            <a:off x="1649413" y="4572000"/>
            <a:ext cx="631825" cy="466725"/>
          </a:xfrm>
          <a:custGeom>
            <a:avLst/>
            <a:gdLst>
              <a:gd name="T0" fmla="*/ 77 w 398"/>
              <a:gd name="T1" fmla="*/ 0 h 294"/>
              <a:gd name="T2" fmla="*/ 29 w 398"/>
              <a:gd name="T3" fmla="*/ 12 h 294"/>
              <a:gd name="T4" fmla="*/ 41 w 398"/>
              <a:gd name="T5" fmla="*/ 192 h 294"/>
              <a:gd name="T6" fmla="*/ 149 w 398"/>
              <a:gd name="T7" fmla="*/ 264 h 294"/>
              <a:gd name="T8" fmla="*/ 389 w 398"/>
              <a:gd name="T9" fmla="*/ 216 h 294"/>
              <a:gd name="T10" fmla="*/ 341 w 398"/>
              <a:gd name="T11" fmla="*/ 156 h 294"/>
              <a:gd name="T12" fmla="*/ 197 w 398"/>
              <a:gd name="T13" fmla="*/ 96 h 294"/>
              <a:gd name="T14" fmla="*/ 125 w 398"/>
              <a:gd name="T15" fmla="*/ 72 h 294"/>
              <a:gd name="T16" fmla="*/ 77 w 398"/>
              <a:gd name="T17" fmla="*/ 0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8"/>
              <a:gd name="T28" fmla="*/ 0 h 294"/>
              <a:gd name="T29" fmla="*/ 398 w 398"/>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8" h="294">
                <a:moveTo>
                  <a:pt x="77" y="0"/>
                </a:moveTo>
                <a:cubicBezTo>
                  <a:pt x="61" y="4"/>
                  <a:pt x="42" y="2"/>
                  <a:pt x="29" y="12"/>
                </a:cubicBezTo>
                <a:cubicBezTo>
                  <a:pt x="0" y="36"/>
                  <a:pt x="19" y="160"/>
                  <a:pt x="41" y="192"/>
                </a:cubicBezTo>
                <a:cubicBezTo>
                  <a:pt x="67" y="230"/>
                  <a:pt x="107" y="250"/>
                  <a:pt x="149" y="264"/>
                </a:cubicBezTo>
                <a:cubicBezTo>
                  <a:pt x="227" y="260"/>
                  <a:pt x="378" y="294"/>
                  <a:pt x="389" y="216"/>
                </a:cubicBezTo>
                <a:cubicBezTo>
                  <a:pt x="398" y="154"/>
                  <a:pt x="374" y="175"/>
                  <a:pt x="341" y="156"/>
                </a:cubicBezTo>
                <a:cubicBezTo>
                  <a:pt x="183" y="68"/>
                  <a:pt x="353" y="135"/>
                  <a:pt x="197" y="96"/>
                </a:cubicBezTo>
                <a:cubicBezTo>
                  <a:pt x="172" y="90"/>
                  <a:pt x="125" y="72"/>
                  <a:pt x="125" y="72"/>
                </a:cubicBezTo>
                <a:cubicBezTo>
                  <a:pt x="109" y="48"/>
                  <a:pt x="93" y="24"/>
                  <a:pt x="7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9467" name="Freeform 11"/>
          <p:cNvSpPr>
            <a:spLocks/>
          </p:cNvSpPr>
          <p:nvPr/>
        </p:nvSpPr>
        <p:spPr bwMode="auto">
          <a:xfrm>
            <a:off x="2554288" y="2152650"/>
            <a:ext cx="612775" cy="487363"/>
          </a:xfrm>
          <a:custGeom>
            <a:avLst/>
            <a:gdLst>
              <a:gd name="T0" fmla="*/ 227 w 386"/>
              <a:gd name="T1" fmla="*/ 0 h 307"/>
              <a:gd name="T2" fmla="*/ 71 w 386"/>
              <a:gd name="T3" fmla="*/ 36 h 307"/>
              <a:gd name="T4" fmla="*/ 131 w 386"/>
              <a:gd name="T5" fmla="*/ 276 h 307"/>
              <a:gd name="T6" fmla="*/ 371 w 386"/>
              <a:gd name="T7" fmla="*/ 192 h 307"/>
              <a:gd name="T8" fmla="*/ 323 w 386"/>
              <a:gd name="T9" fmla="*/ 84 h 307"/>
              <a:gd name="T10" fmla="*/ 299 w 386"/>
              <a:gd name="T11" fmla="*/ 48 h 307"/>
              <a:gd name="T12" fmla="*/ 227 w 386"/>
              <a:gd name="T13" fmla="*/ 0 h 307"/>
              <a:gd name="T14" fmla="*/ 0 60000 65536"/>
              <a:gd name="T15" fmla="*/ 0 60000 65536"/>
              <a:gd name="T16" fmla="*/ 0 60000 65536"/>
              <a:gd name="T17" fmla="*/ 0 60000 65536"/>
              <a:gd name="T18" fmla="*/ 0 60000 65536"/>
              <a:gd name="T19" fmla="*/ 0 60000 65536"/>
              <a:gd name="T20" fmla="*/ 0 60000 65536"/>
              <a:gd name="T21" fmla="*/ 0 w 386"/>
              <a:gd name="T22" fmla="*/ 0 h 307"/>
              <a:gd name="T23" fmla="*/ 386 w 386"/>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307">
                <a:moveTo>
                  <a:pt x="227" y="0"/>
                </a:moveTo>
                <a:cubicBezTo>
                  <a:pt x="95" y="26"/>
                  <a:pt x="146" y="11"/>
                  <a:pt x="71" y="36"/>
                </a:cubicBezTo>
                <a:cubicBezTo>
                  <a:pt x="0" y="143"/>
                  <a:pt x="18" y="238"/>
                  <a:pt x="131" y="276"/>
                </a:cubicBezTo>
                <a:cubicBezTo>
                  <a:pt x="262" y="268"/>
                  <a:pt x="333" y="307"/>
                  <a:pt x="371" y="192"/>
                </a:cubicBezTo>
                <a:cubicBezTo>
                  <a:pt x="350" y="48"/>
                  <a:pt x="386" y="147"/>
                  <a:pt x="323" y="84"/>
                </a:cubicBezTo>
                <a:cubicBezTo>
                  <a:pt x="313" y="74"/>
                  <a:pt x="310" y="57"/>
                  <a:pt x="299" y="48"/>
                </a:cubicBezTo>
                <a:cubicBezTo>
                  <a:pt x="277" y="29"/>
                  <a:pt x="227" y="0"/>
                  <a:pt x="22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9468" name="Freeform 12"/>
          <p:cNvSpPr>
            <a:spLocks/>
          </p:cNvSpPr>
          <p:nvPr/>
        </p:nvSpPr>
        <p:spPr bwMode="auto">
          <a:xfrm>
            <a:off x="3627438" y="3135313"/>
            <a:ext cx="1431925" cy="376237"/>
          </a:xfrm>
          <a:custGeom>
            <a:avLst/>
            <a:gdLst>
              <a:gd name="T0" fmla="*/ 151 w 902"/>
              <a:gd name="T1" fmla="*/ 29 h 237"/>
              <a:gd name="T2" fmla="*/ 7 w 902"/>
              <a:gd name="T3" fmla="*/ 89 h 237"/>
              <a:gd name="T4" fmla="*/ 55 w 902"/>
              <a:gd name="T5" fmla="*/ 161 h 237"/>
              <a:gd name="T6" fmla="*/ 79 w 902"/>
              <a:gd name="T7" fmla="*/ 197 h 237"/>
              <a:gd name="T8" fmla="*/ 151 w 902"/>
              <a:gd name="T9" fmla="*/ 221 h 237"/>
              <a:gd name="T10" fmla="*/ 823 w 902"/>
              <a:gd name="T11" fmla="*/ 185 h 237"/>
              <a:gd name="T12" fmla="*/ 847 w 902"/>
              <a:gd name="T13" fmla="*/ 77 h 237"/>
              <a:gd name="T14" fmla="*/ 739 w 902"/>
              <a:gd name="T15" fmla="*/ 41 h 237"/>
              <a:gd name="T16" fmla="*/ 427 w 902"/>
              <a:gd name="T17" fmla="*/ 17 h 237"/>
              <a:gd name="T18" fmla="*/ 151 w 902"/>
              <a:gd name="T19" fmla="*/ 29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2"/>
              <a:gd name="T31" fmla="*/ 0 h 237"/>
              <a:gd name="T32" fmla="*/ 902 w 902"/>
              <a:gd name="T33" fmla="*/ 237 h 2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2" h="237">
                <a:moveTo>
                  <a:pt x="151" y="29"/>
                </a:moveTo>
                <a:cubicBezTo>
                  <a:pt x="95" y="48"/>
                  <a:pt x="54" y="58"/>
                  <a:pt x="7" y="89"/>
                </a:cubicBezTo>
                <a:cubicBezTo>
                  <a:pt x="29" y="176"/>
                  <a:pt x="0" y="106"/>
                  <a:pt x="55" y="161"/>
                </a:cubicBezTo>
                <a:cubicBezTo>
                  <a:pt x="65" y="171"/>
                  <a:pt x="67" y="189"/>
                  <a:pt x="79" y="197"/>
                </a:cubicBezTo>
                <a:cubicBezTo>
                  <a:pt x="100" y="210"/>
                  <a:pt x="151" y="221"/>
                  <a:pt x="151" y="221"/>
                </a:cubicBezTo>
                <a:cubicBezTo>
                  <a:pt x="333" y="217"/>
                  <a:pt x="617" y="237"/>
                  <a:pt x="823" y="185"/>
                </a:cubicBezTo>
                <a:cubicBezTo>
                  <a:pt x="862" y="159"/>
                  <a:pt x="902" y="148"/>
                  <a:pt x="847" y="77"/>
                </a:cubicBezTo>
                <a:cubicBezTo>
                  <a:pt x="824" y="47"/>
                  <a:pt x="775" y="53"/>
                  <a:pt x="739" y="41"/>
                </a:cubicBezTo>
                <a:cubicBezTo>
                  <a:pt x="616" y="0"/>
                  <a:pt x="716" y="30"/>
                  <a:pt x="427" y="17"/>
                </a:cubicBezTo>
                <a:cubicBezTo>
                  <a:pt x="103" y="29"/>
                  <a:pt x="11" y="29"/>
                  <a:pt x="151"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9469" name="Freeform 13"/>
          <p:cNvSpPr>
            <a:spLocks/>
          </p:cNvSpPr>
          <p:nvPr/>
        </p:nvSpPr>
        <p:spPr bwMode="auto">
          <a:xfrm>
            <a:off x="4422775" y="3905250"/>
            <a:ext cx="739775" cy="508000"/>
          </a:xfrm>
          <a:custGeom>
            <a:avLst/>
            <a:gdLst>
              <a:gd name="T0" fmla="*/ 118 w 466"/>
              <a:gd name="T1" fmla="*/ 0 h 320"/>
              <a:gd name="T2" fmla="*/ 10 w 466"/>
              <a:gd name="T3" fmla="*/ 120 h 320"/>
              <a:gd name="T4" fmla="*/ 22 w 466"/>
              <a:gd name="T5" fmla="*/ 276 h 320"/>
              <a:gd name="T6" fmla="*/ 94 w 466"/>
              <a:gd name="T7" fmla="*/ 300 h 320"/>
              <a:gd name="T8" fmla="*/ 442 w 466"/>
              <a:gd name="T9" fmla="*/ 240 h 320"/>
              <a:gd name="T10" fmla="*/ 442 w 466"/>
              <a:gd name="T11" fmla="*/ 108 h 320"/>
              <a:gd name="T12" fmla="*/ 334 w 466"/>
              <a:gd name="T13" fmla="*/ 48 h 320"/>
              <a:gd name="T14" fmla="*/ 118 w 466"/>
              <a:gd name="T15" fmla="*/ 0 h 320"/>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320"/>
              <a:gd name="T26" fmla="*/ 466 w 466"/>
              <a:gd name="T27" fmla="*/ 320 h 3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6" h="320">
                <a:moveTo>
                  <a:pt x="118" y="0"/>
                </a:moveTo>
                <a:cubicBezTo>
                  <a:pt x="27" y="23"/>
                  <a:pt x="31" y="35"/>
                  <a:pt x="10" y="120"/>
                </a:cubicBezTo>
                <a:cubicBezTo>
                  <a:pt x="14" y="172"/>
                  <a:pt x="0" y="229"/>
                  <a:pt x="22" y="276"/>
                </a:cubicBezTo>
                <a:cubicBezTo>
                  <a:pt x="33" y="299"/>
                  <a:pt x="94" y="300"/>
                  <a:pt x="94" y="300"/>
                </a:cubicBezTo>
                <a:cubicBezTo>
                  <a:pt x="189" y="295"/>
                  <a:pt x="362" y="320"/>
                  <a:pt x="442" y="240"/>
                </a:cubicBezTo>
                <a:cubicBezTo>
                  <a:pt x="448" y="198"/>
                  <a:pt x="466" y="149"/>
                  <a:pt x="442" y="108"/>
                </a:cubicBezTo>
                <a:cubicBezTo>
                  <a:pt x="417" y="64"/>
                  <a:pt x="380" y="63"/>
                  <a:pt x="334" y="48"/>
                </a:cubicBezTo>
                <a:cubicBezTo>
                  <a:pt x="257" y="22"/>
                  <a:pt x="199" y="0"/>
                  <a:pt x="11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9470" name="Text Box 14"/>
          <p:cNvSpPr txBox="1">
            <a:spLocks noChangeArrowheads="1"/>
          </p:cNvSpPr>
          <p:nvPr/>
        </p:nvSpPr>
        <p:spPr bwMode="auto">
          <a:xfrm>
            <a:off x="7164388" y="3573463"/>
            <a:ext cx="17287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altLang="sl-SI" sz="2400"/>
              <a:t>IgM -pentamer</a:t>
            </a:r>
          </a:p>
        </p:txBody>
      </p:sp>
    </p:spTree>
    <p:extLst>
      <p:ext uri="{BB962C8B-B14F-4D97-AF65-F5344CB8AC3E}">
        <p14:creationId xmlns:p14="http://schemas.microsoft.com/office/powerpoint/2010/main" val="3154175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052736"/>
            <a:ext cx="3388465" cy="223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2" name="Rectangle 2"/>
          <p:cNvSpPr>
            <a:spLocks noGrp="1" noChangeArrowheads="1"/>
          </p:cNvSpPr>
          <p:nvPr>
            <p:ph type="title"/>
          </p:nvPr>
        </p:nvSpPr>
        <p:spPr/>
        <p:txBody>
          <a:bodyPr/>
          <a:lstStyle/>
          <a:p>
            <a:r>
              <a:rPr lang="sl-SI" sz="3600" dirty="0"/>
              <a:t>Zgradba</a:t>
            </a:r>
            <a:r>
              <a:rPr lang="sl-SI" sz="3200" dirty="0"/>
              <a:t> protiteles razreda IgG</a:t>
            </a:r>
          </a:p>
        </p:txBody>
      </p:sp>
      <p:sp>
        <p:nvSpPr>
          <p:cNvPr id="30723" name="Rectangle 3"/>
          <p:cNvSpPr>
            <a:spLocks noGrp="1" noChangeArrowheads="1"/>
          </p:cNvSpPr>
          <p:nvPr>
            <p:ph sz="quarter" idx="1"/>
          </p:nvPr>
        </p:nvSpPr>
        <p:spPr/>
        <p:txBody>
          <a:bodyPr/>
          <a:lstStyle/>
          <a:p>
            <a:r>
              <a:rPr lang="sl-SI" sz="2800" dirty="0"/>
              <a:t>so najpomembnejša protitelesa</a:t>
            </a:r>
          </a:p>
          <a:p>
            <a:r>
              <a:rPr lang="sl-SI" sz="2800" dirty="0"/>
              <a:t>monomer</a:t>
            </a:r>
          </a:p>
          <a:p>
            <a:r>
              <a:rPr lang="sl-SI" sz="2800" dirty="0" smtClean="0"/>
              <a:t>70</a:t>
            </a:r>
            <a:r>
              <a:rPr lang="sl-SI" sz="2800" dirty="0"/>
              <a:t>% izmed vseh </a:t>
            </a:r>
            <a:r>
              <a:rPr lang="sl-SI" sz="2800" dirty="0" smtClean="0"/>
              <a:t>protiteles</a:t>
            </a:r>
          </a:p>
          <a:p>
            <a:r>
              <a:rPr lang="sl-SI" sz="2800" dirty="0" smtClean="0"/>
              <a:t>Nahajajo se v </a:t>
            </a:r>
            <a:r>
              <a:rPr lang="sl-SI" sz="2800" dirty="0" smtClean="0">
                <a:solidFill>
                  <a:srgbClr val="FF0000"/>
                </a:solidFill>
              </a:rPr>
              <a:t>krvi, slini, materinem mleku in izločkih dihal</a:t>
            </a:r>
          </a:p>
          <a:p>
            <a:r>
              <a:rPr lang="sl-SI" sz="2800" dirty="0" smtClean="0"/>
              <a:t>Edini, ki lahko prehajajo </a:t>
            </a:r>
            <a:r>
              <a:rPr lang="sl-SI" sz="2800" dirty="0"/>
              <a:t>skozi </a:t>
            </a:r>
            <a:r>
              <a:rPr lang="sl-SI" sz="2800" dirty="0">
                <a:solidFill>
                  <a:srgbClr val="FF0000"/>
                </a:solidFill>
              </a:rPr>
              <a:t>placento</a:t>
            </a:r>
          </a:p>
          <a:p>
            <a:r>
              <a:rPr lang="sl-SI" sz="2800" dirty="0" smtClean="0"/>
              <a:t>aminokislinska </a:t>
            </a:r>
            <a:r>
              <a:rPr lang="sl-SI" sz="2800" dirty="0"/>
              <a:t>zaporedja so enaka</a:t>
            </a:r>
          </a:p>
          <a:p>
            <a:r>
              <a:rPr lang="sl-SI" sz="2800" dirty="0"/>
              <a:t>imajo dve vezišči za antigen</a:t>
            </a:r>
          </a:p>
        </p:txBody>
      </p:sp>
    </p:spTree>
    <p:extLst>
      <p:ext uri="{BB962C8B-B14F-4D97-AF65-F5344CB8AC3E}">
        <p14:creationId xmlns:p14="http://schemas.microsoft.com/office/powerpoint/2010/main" val="2963149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sl-SI" sz="3600"/>
              <a:t>Zgradba protiteles razreda IgM</a:t>
            </a:r>
          </a:p>
        </p:txBody>
      </p:sp>
      <p:sp>
        <p:nvSpPr>
          <p:cNvPr id="46083" name="Rectangle 3"/>
          <p:cNvSpPr>
            <a:spLocks noGrp="1" noChangeArrowheads="1"/>
          </p:cNvSpPr>
          <p:nvPr>
            <p:ph sz="quarter" idx="1"/>
          </p:nvPr>
        </p:nvSpPr>
        <p:spPr/>
        <p:txBody>
          <a:bodyPr>
            <a:normAutofit lnSpcReduction="10000"/>
          </a:bodyPr>
          <a:lstStyle/>
          <a:p>
            <a:r>
              <a:rPr lang="sl-SI" sz="2800" dirty="0"/>
              <a:t>imajo veliko molekulsko maso (900.000 g/mol)</a:t>
            </a:r>
          </a:p>
          <a:p>
            <a:r>
              <a:rPr lang="sl-SI" sz="2800" dirty="0" smtClean="0">
                <a:solidFill>
                  <a:srgbClr val="FF0000"/>
                </a:solidFill>
              </a:rPr>
              <a:t>Pentamer </a:t>
            </a:r>
            <a:r>
              <a:rPr lang="sl-SI" sz="2800" dirty="0" smtClean="0"/>
              <a:t>- 5 </a:t>
            </a:r>
            <a:r>
              <a:rPr lang="sl-SI" sz="2800" dirty="0"/>
              <a:t>enakih enot</a:t>
            </a:r>
          </a:p>
          <a:p>
            <a:r>
              <a:rPr lang="sl-SI" sz="2800" dirty="0"/>
              <a:t>enote so povezane z disulfidnimi vezmi</a:t>
            </a:r>
          </a:p>
          <a:p>
            <a:r>
              <a:rPr lang="sl-SI" sz="2800" dirty="0"/>
              <a:t>imajo 10 enakih vezišč za antigen</a:t>
            </a:r>
          </a:p>
          <a:p>
            <a:r>
              <a:rPr lang="sl-SI" sz="2800" dirty="0"/>
              <a:t>ob vdoru antigenov v </a:t>
            </a:r>
            <a:r>
              <a:rPr lang="sl-SI" sz="2800" dirty="0" smtClean="0"/>
              <a:t>telo</a:t>
            </a:r>
          </a:p>
          <a:p>
            <a:pPr marL="0" indent="0">
              <a:buNone/>
            </a:pPr>
            <a:r>
              <a:rPr lang="sl-SI" sz="2800" dirty="0" smtClean="0"/>
              <a:t> </a:t>
            </a:r>
            <a:r>
              <a:rPr lang="sl-SI" sz="2800" dirty="0"/>
              <a:t>nastajajo prej kot IgG</a:t>
            </a:r>
          </a:p>
          <a:p>
            <a:r>
              <a:rPr lang="sl-SI" sz="2800" dirty="0" smtClean="0"/>
              <a:t>Zaradi velikosti ne morejo </a:t>
            </a:r>
          </a:p>
          <a:p>
            <a:pPr marL="0" indent="0">
              <a:buNone/>
            </a:pPr>
            <a:r>
              <a:rPr lang="sl-SI" sz="2800" dirty="0"/>
              <a:t>p</a:t>
            </a:r>
            <a:r>
              <a:rPr lang="sl-SI" sz="2800" dirty="0" smtClean="0"/>
              <a:t>rehajati skozi placento</a:t>
            </a:r>
          </a:p>
          <a:p>
            <a:r>
              <a:rPr lang="sl-SI" sz="2800" dirty="0"/>
              <a:t>Dobro fiksira komplement  - liza celic</a:t>
            </a:r>
          </a:p>
          <a:p>
            <a:pPr marL="0" indent="0">
              <a:buNone/>
            </a:pPr>
            <a:endParaRPr lang="sl-SI" sz="2800"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29000"/>
            <a:ext cx="33337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214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POMEN ODPORNOSTI</a:t>
            </a:r>
            <a:endParaRPr lang="sl-SI" dirty="0"/>
          </a:p>
        </p:txBody>
      </p:sp>
      <p:sp>
        <p:nvSpPr>
          <p:cNvPr id="3" name="Ograda vsebine 2"/>
          <p:cNvSpPr>
            <a:spLocks noGrp="1"/>
          </p:cNvSpPr>
          <p:nvPr>
            <p:ph sz="quarter" idx="1"/>
          </p:nvPr>
        </p:nvSpPr>
        <p:spPr/>
        <p:txBody>
          <a:bodyPr>
            <a:normAutofit/>
          </a:bodyPr>
          <a:lstStyle/>
          <a:p>
            <a:r>
              <a:rPr lang="sl-SI" dirty="0" smtClean="0"/>
              <a:t>KORISTNOST:</a:t>
            </a:r>
          </a:p>
          <a:p>
            <a:pPr>
              <a:buFontTx/>
              <a:buChar char="-"/>
            </a:pPr>
            <a:r>
              <a:rPr lang="sl-SI" dirty="0" smtClean="0"/>
              <a:t>Kadar se razvije proti mikroorganizmom in njihovim toksinom</a:t>
            </a:r>
          </a:p>
          <a:p>
            <a:pPr>
              <a:buFontTx/>
              <a:buChar char="-"/>
            </a:pPr>
            <a:r>
              <a:rPr lang="sl-SI" dirty="0" smtClean="0"/>
              <a:t>Kadar se razvije proti rakavim celicam</a:t>
            </a:r>
          </a:p>
          <a:p>
            <a:r>
              <a:rPr lang="sl-SI" dirty="0" smtClean="0"/>
              <a:t>ŠKODLJIVOST:</a:t>
            </a:r>
          </a:p>
          <a:p>
            <a:pPr marL="0" indent="0">
              <a:buNone/>
            </a:pPr>
            <a:r>
              <a:rPr lang="sl-SI" dirty="0" smtClean="0"/>
              <a:t>- Kadar se razvije proti telesu tujim snovem </a:t>
            </a:r>
            <a:r>
              <a:rPr lang="sl-SI" dirty="0" err="1" smtClean="0"/>
              <a:t>nemikrobnega</a:t>
            </a:r>
            <a:r>
              <a:rPr lang="sl-SI" dirty="0" smtClean="0"/>
              <a:t> izvora (posledice so lahko zavračanje presajenega tkiva ali organa, avtoimunske bolezni, okvare plodu,…)</a:t>
            </a:r>
          </a:p>
          <a:p>
            <a:pPr marL="0" indent="0">
              <a:buNone/>
            </a:pPr>
            <a:endParaRPr lang="sl-SI" dirty="0"/>
          </a:p>
        </p:txBody>
      </p:sp>
    </p:spTree>
    <p:extLst>
      <p:ext uri="{BB962C8B-B14F-4D97-AF65-F5344CB8AC3E}">
        <p14:creationId xmlns:p14="http://schemas.microsoft.com/office/powerpoint/2010/main" val="1275208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989138"/>
            <a:ext cx="58991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p:cNvSpPr txBox="1">
            <a:spLocks noChangeArrowheads="1"/>
          </p:cNvSpPr>
          <p:nvPr/>
        </p:nvSpPr>
        <p:spPr bwMode="auto">
          <a:xfrm>
            <a:off x="1258888" y="836613"/>
            <a:ext cx="640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altLang="sl-SI" sz="2400"/>
              <a:t>Dinamika nastajanja IgM in IgG ob okužbi</a:t>
            </a:r>
            <a:endParaRPr lang="en-US" altLang="sl-SI" sz="2400"/>
          </a:p>
        </p:txBody>
      </p:sp>
    </p:spTree>
    <p:extLst>
      <p:ext uri="{BB962C8B-B14F-4D97-AF65-F5344CB8AC3E}">
        <p14:creationId xmlns:p14="http://schemas.microsoft.com/office/powerpoint/2010/main" val="768163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sl-SI" sz="3200" dirty="0"/>
              <a:t>Zgradba protiteles razreda IgA</a:t>
            </a:r>
          </a:p>
        </p:txBody>
      </p:sp>
      <p:sp>
        <p:nvSpPr>
          <p:cNvPr id="49155" name="Rectangle 3"/>
          <p:cNvSpPr>
            <a:spLocks noGrp="1" noChangeArrowheads="1"/>
          </p:cNvSpPr>
          <p:nvPr>
            <p:ph sz="quarter" idx="1"/>
          </p:nvPr>
        </p:nvSpPr>
        <p:spPr>
          <a:xfrm>
            <a:off x="515789" y="1269543"/>
            <a:ext cx="8229600" cy="4031666"/>
          </a:xfrm>
        </p:spPr>
        <p:txBody>
          <a:bodyPr>
            <a:normAutofit/>
          </a:bodyPr>
          <a:lstStyle/>
          <a:p>
            <a:r>
              <a:rPr lang="sl-SI" sz="2800" dirty="0" smtClean="0"/>
              <a:t>V krvi, slini, solzah, želodčnem soku in materinem mleku </a:t>
            </a:r>
            <a:r>
              <a:rPr lang="sl-SI" sz="2800" dirty="0" smtClean="0">
                <a:sym typeface="Wingdings" panose="05000000000000000000" pitchFamily="2" charset="2"/>
              </a:rPr>
              <a:t> </a:t>
            </a:r>
            <a:r>
              <a:rPr lang="sl-SI" sz="2800" dirty="0" smtClean="0"/>
              <a:t>monomer</a:t>
            </a:r>
            <a:endParaRPr lang="sl-SI" sz="2800" dirty="0"/>
          </a:p>
          <a:p>
            <a:r>
              <a:rPr lang="sl-SI" sz="2800" dirty="0" smtClean="0"/>
              <a:t>Na sluznici kot </a:t>
            </a:r>
            <a:r>
              <a:rPr lang="sl-SI" sz="2800" dirty="0" smtClean="0">
                <a:solidFill>
                  <a:srgbClr val="FF0000"/>
                </a:solidFill>
              </a:rPr>
              <a:t>dimer</a:t>
            </a:r>
            <a:endParaRPr lang="sl-SI" sz="2800" dirty="0">
              <a:solidFill>
                <a:srgbClr val="FF0000"/>
              </a:solidFill>
            </a:endParaRPr>
          </a:p>
          <a:p>
            <a:r>
              <a:rPr lang="sl-SI" sz="2800" dirty="0"/>
              <a:t>D</a:t>
            </a:r>
            <a:r>
              <a:rPr lang="sl-SI" sz="2800" dirty="0" smtClean="0"/>
              <a:t>imer </a:t>
            </a:r>
            <a:r>
              <a:rPr lang="sl-SI" sz="2800" dirty="0"/>
              <a:t>se pritrdi na sekrecijsko verigo skozi epitelne celice v izloček</a:t>
            </a:r>
          </a:p>
          <a:p>
            <a:r>
              <a:rPr lang="sl-SI" sz="2800" dirty="0"/>
              <a:t>IgA veže tuje molekule na površini sluznic in </a:t>
            </a:r>
            <a:r>
              <a:rPr lang="sl-SI" sz="2800" dirty="0" smtClean="0"/>
              <a:t>oteži </a:t>
            </a:r>
            <a:r>
              <a:rPr lang="sl-SI" sz="2800" dirty="0"/>
              <a:t>njihov vdor v sluznice</a:t>
            </a:r>
          </a:p>
          <a:p>
            <a:r>
              <a:rPr lang="sl-SI" sz="2800" dirty="0"/>
              <a:t>omogoča njihov prenos skozi jetrne celice v </a:t>
            </a:r>
            <a:r>
              <a:rPr lang="sl-SI" sz="2800" dirty="0" smtClean="0"/>
              <a:t>žolč</a:t>
            </a:r>
          </a:p>
          <a:p>
            <a:endParaRPr lang="sl-SI" sz="2800" dirty="0"/>
          </a:p>
        </p:txBody>
      </p:sp>
      <p:pic>
        <p:nvPicPr>
          <p:cNvPr id="47108" name="Picture 4" descr="Rezultat iskanja slik za antibody i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123924"/>
            <a:ext cx="5733802" cy="173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98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3600" dirty="0" smtClean="0"/>
              <a:t>Zgradba protiteles razreda IgD</a:t>
            </a:r>
            <a:endParaRPr lang="sl-SI" sz="3600" dirty="0"/>
          </a:p>
        </p:txBody>
      </p:sp>
      <p:sp>
        <p:nvSpPr>
          <p:cNvPr id="3" name="Content Placeholder 2"/>
          <p:cNvSpPr>
            <a:spLocks noGrp="1"/>
          </p:cNvSpPr>
          <p:nvPr>
            <p:ph sz="quarter" idx="1"/>
          </p:nvPr>
        </p:nvSpPr>
        <p:spPr>
          <a:xfrm>
            <a:off x="457200" y="1600200"/>
            <a:ext cx="5915000" cy="4702944"/>
          </a:xfrm>
        </p:spPr>
        <p:txBody>
          <a:bodyPr>
            <a:normAutofit/>
          </a:bodyPr>
          <a:lstStyle/>
          <a:p>
            <a:r>
              <a:rPr lang="sl-SI" dirty="0" smtClean="0"/>
              <a:t>Monomer </a:t>
            </a:r>
          </a:p>
          <a:p>
            <a:r>
              <a:rPr lang="sl-SI" dirty="0" smtClean="0"/>
              <a:t>Nahaja se v krvi v zelo majhnih količinah (1%)</a:t>
            </a:r>
          </a:p>
          <a:p>
            <a:r>
              <a:rPr lang="sl-SI" dirty="0" smtClean="0"/>
              <a:t>Na površini limfocitov B </a:t>
            </a:r>
            <a:r>
              <a:rPr lang="sl-SI" dirty="0" smtClean="0">
                <a:sym typeface="Wingdings" panose="05000000000000000000" pitchFamily="2" charset="2"/>
              </a:rPr>
              <a:t> deluje kot vezišče za antigen in ne kot protitelo</a:t>
            </a:r>
          </a:p>
          <a:p>
            <a:r>
              <a:rPr lang="sl-SI" dirty="0" smtClean="0">
                <a:sym typeface="Wingdings" panose="05000000000000000000" pitchFamily="2" charset="2"/>
              </a:rPr>
              <a:t>Pojavijo se v obdobju zorenja limfocitov </a:t>
            </a:r>
          </a:p>
          <a:p>
            <a:r>
              <a:rPr lang="sl-SI" dirty="0" smtClean="0">
                <a:sym typeface="Wingdings" panose="05000000000000000000" pitchFamily="2" charset="2"/>
              </a:rPr>
              <a:t>Ne veže komplementa</a:t>
            </a:r>
            <a:endParaRPr lang="sl-SI"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913" y="1772816"/>
            <a:ext cx="349408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17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340768"/>
            <a:ext cx="2459258" cy="256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l-SI" dirty="0"/>
              <a:t>Zgradba protiteles razreda </a:t>
            </a:r>
            <a:r>
              <a:rPr lang="sl-SI" dirty="0" smtClean="0"/>
              <a:t>IgE</a:t>
            </a:r>
            <a:endParaRPr lang="sl-SI" dirty="0"/>
          </a:p>
        </p:txBody>
      </p:sp>
      <p:sp>
        <p:nvSpPr>
          <p:cNvPr id="3" name="Content Placeholder 2"/>
          <p:cNvSpPr>
            <a:spLocks noGrp="1"/>
          </p:cNvSpPr>
          <p:nvPr>
            <p:ph sz="quarter" idx="1"/>
          </p:nvPr>
        </p:nvSpPr>
        <p:spPr/>
        <p:txBody>
          <a:bodyPr/>
          <a:lstStyle/>
          <a:p>
            <a:r>
              <a:rPr lang="sl-SI" dirty="0" smtClean="0"/>
              <a:t>Monomer</a:t>
            </a:r>
          </a:p>
          <a:p>
            <a:r>
              <a:rPr lang="sl-SI" dirty="0" smtClean="0"/>
              <a:t>Nahajajo se v pljučih, koži in sluznici</a:t>
            </a:r>
          </a:p>
          <a:p>
            <a:r>
              <a:rPr lang="sl-SI" dirty="0" smtClean="0"/>
              <a:t>V krvi jih je najmanj</a:t>
            </a:r>
          </a:p>
          <a:p>
            <a:r>
              <a:rPr lang="sl-SI" dirty="0" smtClean="0"/>
              <a:t>Ne aktivira komplementa</a:t>
            </a:r>
          </a:p>
          <a:p>
            <a:r>
              <a:rPr lang="sl-SI" dirty="0" smtClean="0"/>
              <a:t>Izločajo ga plazmatke</a:t>
            </a:r>
          </a:p>
          <a:p>
            <a:r>
              <a:rPr lang="sl-SI" dirty="0" smtClean="0"/>
              <a:t>Glavna vloga pri alergijskih reakcijah in odpravi parazitskih črvov iz telesa</a:t>
            </a:r>
          </a:p>
          <a:p>
            <a:endParaRPr lang="sl-SI" dirty="0"/>
          </a:p>
        </p:txBody>
      </p:sp>
    </p:spTree>
    <p:extLst>
      <p:ext uri="{BB962C8B-B14F-4D97-AF65-F5344CB8AC3E}">
        <p14:creationId xmlns:p14="http://schemas.microsoft.com/office/powerpoint/2010/main" val="2233282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REAKCIJE MED ANTIGENI IN PROTITELESI</a:t>
            </a:r>
            <a:endParaRPr lang="sl-SI" dirty="0"/>
          </a:p>
        </p:txBody>
      </p:sp>
      <p:sp>
        <p:nvSpPr>
          <p:cNvPr id="3" name="Content Placeholder 2"/>
          <p:cNvSpPr>
            <a:spLocks noGrp="1"/>
          </p:cNvSpPr>
          <p:nvPr>
            <p:ph sz="quarter" idx="1"/>
          </p:nvPr>
        </p:nvSpPr>
        <p:spPr/>
        <p:txBody>
          <a:bodyPr>
            <a:normAutofit/>
          </a:bodyPr>
          <a:lstStyle/>
          <a:p>
            <a:r>
              <a:rPr lang="sl-SI" dirty="0" smtClean="0"/>
              <a:t>Več vrst reakcij: </a:t>
            </a:r>
          </a:p>
          <a:p>
            <a:pPr marL="514350" indent="-514350">
              <a:buFont typeface="+mj-lt"/>
              <a:buAutoNum type="arabicPeriod"/>
            </a:pPr>
            <a:r>
              <a:rPr lang="sl-SI" dirty="0" smtClean="0"/>
              <a:t>Precipitacija</a:t>
            </a:r>
          </a:p>
          <a:p>
            <a:pPr marL="514350" indent="-514350">
              <a:buFont typeface="+mj-lt"/>
              <a:buAutoNum type="arabicPeriod"/>
            </a:pPr>
            <a:r>
              <a:rPr lang="sl-SI" dirty="0" smtClean="0"/>
              <a:t>Nevtralizacija toksina (vezava na antigen </a:t>
            </a:r>
            <a:r>
              <a:rPr lang="sl-SI" dirty="0" smtClean="0">
                <a:sym typeface="Wingdings" panose="05000000000000000000" pitchFamily="2" charset="2"/>
              </a:rPr>
              <a:t> izničenje patoloških učinkov)</a:t>
            </a:r>
            <a:endParaRPr lang="sl-SI" dirty="0" smtClean="0"/>
          </a:p>
          <a:p>
            <a:pPr marL="514350" indent="-514350">
              <a:buFont typeface="+mj-lt"/>
              <a:buAutoNum type="arabicPeriod"/>
            </a:pPr>
            <a:r>
              <a:rPr lang="sl-SI" dirty="0" smtClean="0"/>
              <a:t>Opsonizacija</a:t>
            </a:r>
          </a:p>
          <a:p>
            <a:pPr marL="514350" indent="-514350">
              <a:buFont typeface="+mj-lt"/>
              <a:buAutoNum type="arabicPeriod"/>
            </a:pPr>
            <a:r>
              <a:rPr lang="sl-SI" dirty="0" smtClean="0"/>
              <a:t>Liza – sistem komplementa</a:t>
            </a:r>
          </a:p>
          <a:p>
            <a:pPr marL="514350" indent="-514350">
              <a:buFont typeface="+mj-lt"/>
              <a:buAutoNum type="arabicPeriod"/>
            </a:pPr>
            <a:r>
              <a:rPr lang="sl-SI" dirty="0" smtClean="0"/>
              <a:t>Aglutinacija (vezava protiteles na mikrobe </a:t>
            </a:r>
            <a:r>
              <a:rPr lang="sl-SI" dirty="0" smtClean="0">
                <a:sym typeface="Wingdings" panose="05000000000000000000" pitchFamily="2" charset="2"/>
              </a:rPr>
              <a:t> zlepljenje v zrnca)</a:t>
            </a:r>
            <a:endParaRPr lang="sl-SI" dirty="0" smtClean="0"/>
          </a:p>
          <a:p>
            <a:pPr marL="514350" indent="-514350">
              <a:buFont typeface="+mj-lt"/>
              <a:buAutoNum type="arabicPeriod"/>
            </a:pPr>
            <a:r>
              <a:rPr lang="sl-SI" dirty="0" smtClean="0"/>
              <a:t>Imobilizacija (vezava na bičke,spirohete </a:t>
            </a:r>
            <a:r>
              <a:rPr lang="sl-SI" dirty="0" smtClean="0">
                <a:sym typeface="Wingdings" panose="05000000000000000000" pitchFamily="2" charset="2"/>
              </a:rPr>
              <a:t>negibljivost in propad)</a:t>
            </a:r>
            <a:endParaRPr lang="sl-SI" dirty="0"/>
          </a:p>
        </p:txBody>
      </p:sp>
    </p:spTree>
    <p:extLst>
      <p:ext uri="{BB962C8B-B14F-4D97-AF65-F5344CB8AC3E}">
        <p14:creationId xmlns:p14="http://schemas.microsoft.com/office/powerpoint/2010/main" val="856723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39136" cy="778098"/>
          </a:xfrm>
        </p:spPr>
        <p:txBody>
          <a:bodyPr/>
          <a:lstStyle/>
          <a:p>
            <a:r>
              <a:rPr lang="sl-SI" dirty="0" smtClean="0"/>
              <a:t>Liza – sistem komplementa</a:t>
            </a:r>
            <a:endParaRPr lang="sl-SI" dirty="0"/>
          </a:p>
        </p:txBody>
      </p:sp>
      <p:pic>
        <p:nvPicPr>
          <p:cNvPr id="4403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372200" y="866921"/>
            <a:ext cx="2555776" cy="553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980728"/>
            <a:ext cx="6048672" cy="5693866"/>
          </a:xfrm>
          <a:prstGeom prst="rect">
            <a:avLst/>
          </a:prstGeom>
          <a:noFill/>
        </p:spPr>
        <p:txBody>
          <a:bodyPr wrap="square" rtlCol="0">
            <a:spAutoFit/>
          </a:bodyPr>
          <a:lstStyle/>
          <a:p>
            <a:pPr marL="457200" indent="-457200">
              <a:buFont typeface="Arial" panose="020B0604020202020204" pitchFamily="34" charset="0"/>
              <a:buChar char="•"/>
            </a:pPr>
            <a:r>
              <a:rPr lang="sl-SI" dirty="0" smtClean="0"/>
              <a:t>Serija/kaskada biokemijskih reakcij</a:t>
            </a:r>
          </a:p>
          <a:p>
            <a:pPr marL="457200" indent="-457200">
              <a:buFont typeface="Arial" panose="020B0604020202020204" pitchFamily="34" charset="0"/>
              <a:buChar char="•"/>
            </a:pPr>
            <a:r>
              <a:rPr lang="sl-SI" dirty="0" smtClean="0"/>
              <a:t>Sistem sestavlja 30 majhnih beljakovin (v krvi kot neaktivni prekurzorji) </a:t>
            </a:r>
            <a:r>
              <a:rPr lang="sl-SI" dirty="0" smtClean="0">
                <a:sym typeface="Wingdings" panose="05000000000000000000" pitchFamily="2" charset="2"/>
              </a:rPr>
              <a:t> C</a:t>
            </a:r>
          </a:p>
          <a:p>
            <a:pPr marL="457200" indent="-457200">
              <a:buFont typeface="Arial" panose="020B0604020202020204" pitchFamily="34" charset="0"/>
              <a:buChar char="•"/>
            </a:pPr>
            <a:r>
              <a:rPr lang="sl-SI" dirty="0" smtClean="0">
                <a:sym typeface="Wingdings" panose="05000000000000000000" pitchFamily="2" charset="2"/>
              </a:rPr>
              <a:t>Ko signal sproži spremembo enega v aktivno obliko  razcep in aktivacija naslednjega  tvorba kompleksnih beljakovin, ki se vgrajujejo v membrane bakterijskih celic  pore  liza celice</a:t>
            </a:r>
          </a:p>
          <a:p>
            <a:pPr marL="457200" indent="-457200">
              <a:buFont typeface="Arial" panose="020B0604020202020204" pitchFamily="34" charset="0"/>
              <a:buChar char="•"/>
            </a:pPr>
            <a:r>
              <a:rPr lang="sl-SI" dirty="0" smtClean="0">
                <a:sym typeface="Wingdings" panose="05000000000000000000" pitchFamily="2" charset="2"/>
              </a:rPr>
              <a:t>Klasična pot se sproži, ko se protitelo IgM ali igG veže na antigen in razkrije vezavno mesto za C1</a:t>
            </a:r>
            <a:endParaRPr lang="sl-SI" dirty="0"/>
          </a:p>
        </p:txBody>
      </p:sp>
    </p:spTree>
    <p:extLst>
      <p:ext uri="{BB962C8B-B14F-4D97-AF65-F5344CB8AC3E}">
        <p14:creationId xmlns:p14="http://schemas.microsoft.com/office/powerpoint/2010/main" val="468850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sz="quarter" idx="1"/>
          </p:nvPr>
        </p:nvSpPr>
        <p:spPr/>
        <p:txBody>
          <a:bodyPr>
            <a:normAutofit/>
          </a:bodyPr>
          <a:lstStyle/>
          <a:p>
            <a:pPr marL="0" indent="0" algn="ctr">
              <a:buNone/>
            </a:pPr>
            <a:endParaRPr lang="sl-SI" sz="4400" dirty="0"/>
          </a:p>
          <a:p>
            <a:pPr marL="0" indent="0" algn="ctr">
              <a:buNone/>
            </a:pPr>
            <a:r>
              <a:rPr lang="sl-SI" sz="6600" dirty="0" smtClean="0"/>
              <a:t>CELIČNA IMUNOST</a:t>
            </a:r>
            <a:endParaRPr lang="sl-SI" sz="6600" dirty="0"/>
          </a:p>
        </p:txBody>
      </p:sp>
    </p:spTree>
    <p:extLst>
      <p:ext uri="{BB962C8B-B14F-4D97-AF65-F5344CB8AC3E}">
        <p14:creationId xmlns:p14="http://schemas.microsoft.com/office/powerpoint/2010/main" val="2622397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_s1031"/>
          <p:cNvSpPr>
            <a:spLocks noChangeArrowheads="1"/>
          </p:cNvSpPr>
          <p:nvPr/>
        </p:nvSpPr>
        <p:spPr bwMode="auto">
          <a:xfrm>
            <a:off x="468313" y="1557338"/>
            <a:ext cx="3168650" cy="9525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sl-SI" altLang="sl-SI" sz="2400"/>
              <a:t>Humoralna imunost</a:t>
            </a:r>
          </a:p>
          <a:p>
            <a:pPr algn="ctr" eaLnBrk="1" hangingPunct="1"/>
            <a:r>
              <a:rPr lang="sl-SI" altLang="sl-SI" sz="2400"/>
              <a:t>Celice B, Ab</a:t>
            </a:r>
            <a:endParaRPr lang="en-US" altLang="sl-SI" sz="2400"/>
          </a:p>
        </p:txBody>
      </p:sp>
      <p:sp>
        <p:nvSpPr>
          <p:cNvPr id="7171" name="_s1032"/>
          <p:cNvSpPr>
            <a:spLocks noChangeArrowheads="1"/>
          </p:cNvSpPr>
          <p:nvPr/>
        </p:nvSpPr>
        <p:spPr bwMode="auto">
          <a:xfrm>
            <a:off x="5003800" y="1628775"/>
            <a:ext cx="3240088" cy="9366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sl-SI" altLang="sl-SI" sz="2400"/>
              <a:t>Celična imunost</a:t>
            </a:r>
          </a:p>
          <a:p>
            <a:pPr algn="ctr" eaLnBrk="1" hangingPunct="1"/>
            <a:r>
              <a:rPr lang="sl-SI" altLang="sl-SI" sz="2400"/>
              <a:t>Celice T, citokini</a:t>
            </a:r>
            <a:endParaRPr lang="en-US" altLang="sl-SI" sz="2400"/>
          </a:p>
        </p:txBody>
      </p:sp>
      <p:pic>
        <p:nvPicPr>
          <p:cNvPr id="71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1663"/>
            <a:ext cx="3455988"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0"/>
          <p:cNvSpPr txBox="1">
            <a:spLocks noChangeArrowheads="1"/>
          </p:cNvSpPr>
          <p:nvPr/>
        </p:nvSpPr>
        <p:spPr bwMode="auto">
          <a:xfrm>
            <a:off x="1116013" y="6207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1800"/>
              <a:t>Razlika je v samem startu, KDO in KAKŠEN Ag lahko prepozna</a:t>
            </a:r>
            <a:endParaRPr lang="en-US" altLang="sl-SI" sz="1800"/>
          </a:p>
        </p:txBody>
      </p:sp>
      <p:sp>
        <p:nvSpPr>
          <p:cNvPr id="7174" name="Text Box 11"/>
          <p:cNvSpPr txBox="1">
            <a:spLocks noChangeArrowheads="1"/>
          </p:cNvSpPr>
          <p:nvPr/>
        </p:nvSpPr>
        <p:spPr bwMode="auto">
          <a:xfrm>
            <a:off x="179388" y="5013325"/>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2400"/>
              <a:t>Celica B</a:t>
            </a:r>
            <a:endParaRPr lang="en-US" altLang="sl-SI" sz="2400"/>
          </a:p>
        </p:txBody>
      </p:sp>
      <p:sp>
        <p:nvSpPr>
          <p:cNvPr id="7175" name="Line 12"/>
          <p:cNvSpPr>
            <a:spLocks noChangeShapeType="1"/>
          </p:cNvSpPr>
          <p:nvPr/>
        </p:nvSpPr>
        <p:spPr bwMode="auto">
          <a:xfrm flipH="1">
            <a:off x="971550" y="2565400"/>
            <a:ext cx="574675" cy="8651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l="2502" t="19894" r="2502"/>
          <a:stretch>
            <a:fillRect/>
          </a:stretch>
        </p:blipFill>
        <p:spPr bwMode="auto">
          <a:xfrm>
            <a:off x="4787900" y="3213100"/>
            <a:ext cx="409892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3"/>
          <p:cNvSpPr txBox="1">
            <a:spLocks noChangeArrowheads="1"/>
          </p:cNvSpPr>
          <p:nvPr/>
        </p:nvSpPr>
        <p:spPr bwMode="auto">
          <a:xfrm>
            <a:off x="4211638" y="3068638"/>
            <a:ext cx="18002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1400"/>
              <a:t>prepoznavanje</a:t>
            </a:r>
            <a:endParaRPr lang="en-US" altLang="sl-SI" sz="1400"/>
          </a:p>
        </p:txBody>
      </p:sp>
      <p:sp>
        <p:nvSpPr>
          <p:cNvPr id="7178" name="Text Box 14"/>
          <p:cNvSpPr txBox="1">
            <a:spLocks noChangeArrowheads="1"/>
          </p:cNvSpPr>
          <p:nvPr/>
        </p:nvSpPr>
        <p:spPr bwMode="auto">
          <a:xfrm>
            <a:off x="5508625" y="3068638"/>
            <a:ext cx="13684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1400"/>
              <a:t>procesiranje</a:t>
            </a:r>
            <a:endParaRPr lang="en-US" altLang="sl-SI" sz="1400"/>
          </a:p>
        </p:txBody>
      </p:sp>
      <p:sp>
        <p:nvSpPr>
          <p:cNvPr id="7179" name="Text Box 15"/>
          <p:cNvSpPr txBox="1">
            <a:spLocks noChangeArrowheads="1"/>
          </p:cNvSpPr>
          <p:nvPr/>
        </p:nvSpPr>
        <p:spPr bwMode="auto">
          <a:xfrm>
            <a:off x="6588125" y="3068638"/>
            <a:ext cx="13684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1400"/>
              <a:t>predstavitev</a:t>
            </a:r>
            <a:endParaRPr lang="en-US" altLang="sl-SI" sz="1400"/>
          </a:p>
        </p:txBody>
      </p:sp>
      <p:sp>
        <p:nvSpPr>
          <p:cNvPr id="7180" name="Text Box 16"/>
          <p:cNvSpPr txBox="1">
            <a:spLocks noChangeArrowheads="1"/>
          </p:cNvSpPr>
          <p:nvPr/>
        </p:nvSpPr>
        <p:spPr bwMode="auto">
          <a:xfrm>
            <a:off x="7667625" y="3068638"/>
            <a:ext cx="12239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1400"/>
              <a:t>aktivacija</a:t>
            </a:r>
            <a:endParaRPr lang="en-US" altLang="sl-SI" sz="1400"/>
          </a:p>
        </p:txBody>
      </p:sp>
      <p:sp>
        <p:nvSpPr>
          <p:cNvPr id="3090" name="Text Box 18"/>
          <p:cNvSpPr txBox="1">
            <a:spLocks noChangeArrowheads="1"/>
          </p:cNvSpPr>
          <p:nvPr/>
        </p:nvSpPr>
        <p:spPr bwMode="auto">
          <a:xfrm>
            <a:off x="395288" y="5949950"/>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2400"/>
              <a:t>B-celični Ag</a:t>
            </a:r>
            <a:endParaRPr lang="en-US" altLang="sl-SI" sz="2400"/>
          </a:p>
        </p:txBody>
      </p:sp>
      <p:sp>
        <p:nvSpPr>
          <p:cNvPr id="3091" name="Text Box 19"/>
          <p:cNvSpPr txBox="1">
            <a:spLocks noChangeArrowheads="1"/>
          </p:cNvSpPr>
          <p:nvPr/>
        </p:nvSpPr>
        <p:spPr bwMode="auto">
          <a:xfrm>
            <a:off x="4427538" y="580548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sz="2400"/>
              <a:t>T-celični Ag</a:t>
            </a:r>
            <a:endParaRPr lang="en-US" altLang="sl-SI" sz="2400"/>
          </a:p>
        </p:txBody>
      </p:sp>
      <p:grpSp>
        <p:nvGrpSpPr>
          <p:cNvPr id="2" name="Group 28"/>
          <p:cNvGrpSpPr>
            <a:grpSpLocks/>
          </p:cNvGrpSpPr>
          <p:nvPr/>
        </p:nvGrpSpPr>
        <p:grpSpPr bwMode="auto">
          <a:xfrm>
            <a:off x="7524750" y="4581525"/>
            <a:ext cx="1368425" cy="2276475"/>
            <a:chOff x="4740" y="2886"/>
            <a:chExt cx="862" cy="1434"/>
          </a:xfrm>
        </p:grpSpPr>
        <p:sp>
          <p:nvSpPr>
            <p:cNvPr id="7184" name="AutoShape 24"/>
            <p:cNvSpPr>
              <a:spLocks noChangeArrowheads="1"/>
            </p:cNvSpPr>
            <p:nvPr/>
          </p:nvSpPr>
          <p:spPr bwMode="auto">
            <a:xfrm rot="-1332771">
              <a:off x="5148" y="2886"/>
              <a:ext cx="227" cy="907"/>
            </a:xfrm>
            <a:prstGeom prst="curvedLeftArrow">
              <a:avLst>
                <a:gd name="adj1" fmla="val 79912"/>
                <a:gd name="adj2" fmla="val 159824"/>
                <a:gd name="adj3" fmla="val 33333"/>
              </a:avLst>
            </a:prstGeom>
            <a:solidFill>
              <a:schemeClr val="folHlink"/>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sl-SI" altLang="sl-SI"/>
            </a:p>
          </p:txBody>
        </p:sp>
        <p:sp>
          <p:nvSpPr>
            <p:cNvPr id="7185" name="Oval 25"/>
            <p:cNvSpPr>
              <a:spLocks noChangeArrowheads="1"/>
            </p:cNvSpPr>
            <p:nvPr/>
          </p:nvSpPr>
          <p:spPr bwMode="auto">
            <a:xfrm>
              <a:off x="4740" y="3612"/>
              <a:ext cx="725" cy="708"/>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sl-SI" altLang="sl-SI"/>
            </a:p>
          </p:txBody>
        </p:sp>
        <p:sp>
          <p:nvSpPr>
            <p:cNvPr id="7186" name="Text Box 26"/>
            <p:cNvSpPr txBox="1">
              <a:spLocks noChangeArrowheads="1"/>
            </p:cNvSpPr>
            <p:nvPr/>
          </p:nvSpPr>
          <p:spPr bwMode="auto">
            <a:xfrm>
              <a:off x="4740" y="3838"/>
              <a:ext cx="8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sl-SI" altLang="sl-SI"/>
                <a:t>Celica B</a:t>
              </a:r>
            </a:p>
          </p:txBody>
        </p:sp>
      </p:grpSp>
    </p:spTree>
    <p:extLst>
      <p:ext uri="{BB962C8B-B14F-4D97-AF65-F5344CB8AC3E}">
        <p14:creationId xmlns:p14="http://schemas.microsoft.com/office/powerpoint/2010/main" val="2670580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sl-SI" dirty="0" smtClean="0"/>
              <a:t>CELIČNA IMUNOST</a:t>
            </a:r>
            <a:endParaRPr lang="sl-SI" dirty="0"/>
          </a:p>
        </p:txBody>
      </p:sp>
      <p:sp>
        <p:nvSpPr>
          <p:cNvPr id="21507" name="Rectangle 3"/>
          <p:cNvSpPr>
            <a:spLocks noGrp="1" noChangeArrowheads="1"/>
          </p:cNvSpPr>
          <p:nvPr>
            <p:ph sz="quarter" idx="1"/>
          </p:nvPr>
        </p:nvSpPr>
        <p:spPr>
          <a:xfrm>
            <a:off x="467544" y="1628800"/>
            <a:ext cx="8352928" cy="4824536"/>
          </a:xfrm>
        </p:spPr>
        <p:txBody>
          <a:bodyPr>
            <a:normAutofit fontScale="92500"/>
          </a:bodyPr>
          <a:lstStyle/>
          <a:p>
            <a:pPr>
              <a:spcBef>
                <a:spcPct val="50000"/>
              </a:spcBef>
            </a:pPr>
            <a:r>
              <a:rPr lang="sl-SI" altLang="sl-SI" dirty="0" smtClean="0"/>
              <a:t>Limfociti T (kostni mozeg – zorjenje v timusu) </a:t>
            </a:r>
            <a:r>
              <a:rPr lang="sl-SI" altLang="sl-SI" dirty="0" smtClean="0">
                <a:solidFill>
                  <a:srgbClr val="FF0000"/>
                </a:solidFill>
              </a:rPr>
              <a:t>NE IZDELUJO PROTITELES</a:t>
            </a:r>
          </a:p>
          <a:p>
            <a:pPr>
              <a:spcBef>
                <a:spcPct val="50000"/>
              </a:spcBef>
            </a:pPr>
            <a:r>
              <a:rPr lang="sl-SI" altLang="sl-SI" dirty="0" smtClean="0"/>
              <a:t>Dozorijo v celice T pomagalke (CD4) ali v citotoksične limfocite (CD8)</a:t>
            </a:r>
          </a:p>
          <a:p>
            <a:pPr>
              <a:spcBef>
                <a:spcPct val="50000"/>
              </a:spcBef>
            </a:pPr>
            <a:r>
              <a:rPr lang="sl-SI" altLang="sl-SI" dirty="0" smtClean="0"/>
              <a:t>Spominske celice T (hitrejši in močnejši imunski odgovor)</a:t>
            </a:r>
          </a:p>
          <a:p>
            <a:pPr>
              <a:spcBef>
                <a:spcPct val="50000"/>
              </a:spcBef>
            </a:pPr>
            <a:r>
              <a:rPr lang="sl-SI" altLang="sl-SI" dirty="0" smtClean="0"/>
              <a:t>Celice </a:t>
            </a:r>
            <a:r>
              <a:rPr lang="sl-SI" altLang="sl-SI" dirty="0"/>
              <a:t>T prepoznajo samo </a:t>
            </a:r>
            <a:r>
              <a:rPr lang="sl-SI" altLang="sl-SI" b="1" dirty="0"/>
              <a:t>peptidne dele</a:t>
            </a:r>
            <a:r>
              <a:rPr lang="sl-SI" altLang="sl-SI" dirty="0"/>
              <a:t> proteinov in le, če so predstavljeni s posebnimi “</a:t>
            </a:r>
            <a:r>
              <a:rPr lang="sl-SI" altLang="sl-SI" b="1" dirty="0"/>
              <a:t>peptid-predstavitvenimi</a:t>
            </a:r>
            <a:r>
              <a:rPr lang="sl-SI" altLang="sl-SI" dirty="0"/>
              <a:t>” molekulami </a:t>
            </a:r>
            <a:r>
              <a:rPr lang="sl-SI" altLang="sl-SI" b="1" dirty="0"/>
              <a:t>na celicah gostitelja = MHC</a:t>
            </a:r>
            <a:r>
              <a:rPr lang="sl-SI" altLang="sl-SI" dirty="0"/>
              <a:t>.</a:t>
            </a:r>
          </a:p>
          <a:p>
            <a:pPr>
              <a:spcBef>
                <a:spcPct val="50000"/>
              </a:spcBef>
            </a:pPr>
            <a:r>
              <a:rPr lang="sl-SI" altLang="sl-SI" dirty="0"/>
              <a:t>Torej mora neka celica že prej patogene prepoznati, jih predelati in na svoji površini izpostaviti peptidne delce in šele ta kompleks je tisto, kat Limfocit T prepozna in ta stik ga aktivira.</a:t>
            </a:r>
            <a:endParaRPr lang="en-US" altLang="sl-SI" dirty="0"/>
          </a:p>
          <a:p>
            <a:endParaRPr lang="sl-SI"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60" y="202717"/>
            <a:ext cx="3960440" cy="13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sz="quarter" idx="1"/>
          </p:nvPr>
        </p:nvSpPr>
        <p:spPr/>
        <p:txBody>
          <a:bodyPr>
            <a:normAutofit/>
          </a:bodyPr>
          <a:lstStyle/>
          <a:p>
            <a:r>
              <a:rPr lang="sl-SI" dirty="0" smtClean="0"/>
              <a:t>Limfociti T prepoznavajo MHC na površini celic</a:t>
            </a:r>
          </a:p>
          <a:p>
            <a:r>
              <a:rPr lang="sl-SI" dirty="0" smtClean="0">
                <a:solidFill>
                  <a:srgbClr val="FF0000"/>
                </a:solidFill>
              </a:rPr>
              <a:t>Ciototoksične celice T (C8) </a:t>
            </a:r>
            <a:r>
              <a:rPr lang="sl-SI" dirty="0" smtClean="0"/>
              <a:t>lahko same s pomočjo citotoksičnih snovi (perforin,grancimi) ubijejo tarčno celico</a:t>
            </a:r>
          </a:p>
          <a:p>
            <a:r>
              <a:rPr lang="sl-SI" dirty="0" smtClean="0">
                <a:solidFill>
                  <a:srgbClr val="FF0000"/>
                </a:solidFill>
              </a:rPr>
              <a:t>Celice T pomagalke </a:t>
            </a:r>
            <a:r>
              <a:rPr lang="sl-SI" dirty="0" smtClean="0"/>
              <a:t>pa z izločanjem </a:t>
            </a:r>
            <a:r>
              <a:rPr lang="sl-SI" dirty="0" smtClean="0">
                <a:solidFill>
                  <a:srgbClr val="FF0000"/>
                </a:solidFill>
              </a:rPr>
              <a:t>citokinov </a:t>
            </a:r>
            <a:r>
              <a:rPr lang="sl-SI" dirty="0" smtClean="0"/>
              <a:t>(interlevkini IL-2, IL-4, IL-6, IL-10, IL- ϒ) </a:t>
            </a:r>
            <a:r>
              <a:rPr lang="sl-SI" u="sng" dirty="0" smtClean="0"/>
              <a:t>uravnavajo humoralni in celični imunski odziv</a:t>
            </a:r>
            <a:r>
              <a:rPr lang="sl-SI" dirty="0" smtClean="0"/>
              <a:t> </a:t>
            </a:r>
            <a:r>
              <a:rPr lang="sl-SI" dirty="0" smtClean="0">
                <a:sym typeface="Wingdings" panose="05000000000000000000" pitchFamily="2" charset="2"/>
              </a:rPr>
              <a:t> spodbujajo limfocite B, da izločajo protitelesa</a:t>
            </a:r>
            <a:endParaRPr lang="sl-SI" u="sng" dirty="0"/>
          </a:p>
        </p:txBody>
      </p:sp>
    </p:spTree>
    <p:extLst>
      <p:ext uri="{BB962C8B-B14F-4D97-AF65-F5344CB8AC3E}">
        <p14:creationId xmlns:p14="http://schemas.microsoft.com/office/powerpoint/2010/main" val="4222337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VRSTE ODPORNOSTI – NARAVNA, PRIDOBLJENA</a:t>
            </a:r>
            <a:endParaRPr lang="sl-SI" dirty="0"/>
          </a:p>
        </p:txBody>
      </p:sp>
      <p:sp>
        <p:nvSpPr>
          <p:cNvPr id="3" name="Ograda vsebine 2"/>
          <p:cNvSpPr>
            <a:spLocks noGrp="1"/>
          </p:cNvSpPr>
          <p:nvPr>
            <p:ph sz="quarter" idx="1"/>
          </p:nvPr>
        </p:nvSpPr>
        <p:spPr/>
        <p:txBody>
          <a:bodyPr>
            <a:normAutofit/>
          </a:bodyPr>
          <a:lstStyle/>
          <a:p>
            <a:r>
              <a:rPr lang="sl-SI" dirty="0" smtClean="0"/>
              <a:t>NARAVNA IMUNOST (prirojena, nespecifična imunost)</a:t>
            </a:r>
          </a:p>
          <a:p>
            <a:pPr>
              <a:buFontTx/>
              <a:buChar char="-"/>
            </a:pPr>
            <a:r>
              <a:rPr lang="sl-SI" dirty="0" smtClean="0"/>
              <a:t>odpornost, ki je stalno prisotna v normalnem osebku</a:t>
            </a:r>
          </a:p>
          <a:p>
            <a:pPr>
              <a:buFontTx/>
              <a:buChar char="-"/>
            </a:pPr>
            <a:r>
              <a:rPr lang="sl-SI" dirty="0" smtClean="0"/>
              <a:t>Je podedovana</a:t>
            </a:r>
          </a:p>
          <a:p>
            <a:pPr>
              <a:buFontTx/>
              <a:buChar char="-"/>
            </a:pPr>
            <a:r>
              <a:rPr lang="sl-SI" dirty="0" smtClean="0"/>
              <a:t>Varuje nas pred vdorom katerihkoli mikroorganizmov</a:t>
            </a:r>
          </a:p>
          <a:p>
            <a:pPr marL="0" indent="0">
              <a:buNone/>
            </a:pPr>
            <a:endParaRPr lang="sl-SI" dirty="0" smtClean="0"/>
          </a:p>
        </p:txBody>
      </p:sp>
    </p:spTree>
    <p:extLst>
      <p:ext uri="{BB962C8B-B14F-4D97-AF65-F5344CB8AC3E}">
        <p14:creationId xmlns:p14="http://schemas.microsoft.com/office/powerpoint/2010/main" val="1272795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33375"/>
            <a:ext cx="8229600" cy="792163"/>
          </a:xfrm>
        </p:spPr>
        <p:txBody>
          <a:bodyPr/>
          <a:lstStyle/>
          <a:p>
            <a:pPr algn="ctr" eaLnBrk="1" hangingPunct="1"/>
            <a:r>
              <a:rPr lang="sl-SI" altLang="sl-SI" smtClean="0"/>
              <a:t>Kaj je MHC?</a:t>
            </a:r>
            <a:endParaRPr lang="en-US" altLang="sl-SI" smtClean="0"/>
          </a:p>
        </p:txBody>
      </p:sp>
      <p:sp>
        <p:nvSpPr>
          <p:cNvPr id="23555" name="Rectangle 3"/>
          <p:cNvSpPr>
            <a:spLocks noGrp="1" noChangeArrowheads="1"/>
          </p:cNvSpPr>
          <p:nvPr>
            <p:ph sz="quarter" idx="1"/>
          </p:nvPr>
        </p:nvSpPr>
        <p:spPr>
          <a:xfrm>
            <a:off x="457200" y="1484313"/>
            <a:ext cx="8229600" cy="4383087"/>
          </a:xfrm>
        </p:spPr>
        <p:txBody>
          <a:bodyPr/>
          <a:lstStyle/>
          <a:p>
            <a:pPr eaLnBrk="1" hangingPunct="1">
              <a:lnSpc>
                <a:spcPct val="80000"/>
              </a:lnSpc>
            </a:pPr>
            <a:r>
              <a:rPr lang="sl-SI" altLang="sl-SI" sz="2000" smtClean="0"/>
              <a:t>Poglavitni histokompatibilnostni kompleks</a:t>
            </a:r>
          </a:p>
          <a:p>
            <a:pPr eaLnBrk="1" hangingPunct="1">
              <a:lnSpc>
                <a:spcPct val="80000"/>
              </a:lnSpc>
              <a:buFont typeface="Wingdings" pitchFamily="2" charset="2"/>
              <a:buNone/>
            </a:pPr>
            <a:endParaRPr lang="sl-SI" altLang="sl-SI" sz="2000" smtClean="0"/>
          </a:p>
          <a:p>
            <a:pPr eaLnBrk="1" hangingPunct="1">
              <a:lnSpc>
                <a:spcPct val="80000"/>
              </a:lnSpc>
            </a:pPr>
            <a:r>
              <a:rPr lang="sl-SI" altLang="sl-SI" sz="2000" b="1" smtClean="0"/>
              <a:t>Histokompatibilnost</a:t>
            </a:r>
            <a:r>
              <a:rPr lang="sl-SI" altLang="sl-SI" sz="2000" smtClean="0"/>
              <a:t>: stopnja sprejemljivosti presajenega tkiva</a:t>
            </a:r>
          </a:p>
          <a:p>
            <a:pPr eaLnBrk="1" hangingPunct="1">
              <a:lnSpc>
                <a:spcPct val="80000"/>
              </a:lnSpc>
              <a:buFont typeface="Wingdings" pitchFamily="2" charset="2"/>
              <a:buNone/>
            </a:pPr>
            <a:endParaRPr lang="sl-SI" altLang="sl-SI" sz="2000" smtClean="0"/>
          </a:p>
          <a:p>
            <a:pPr eaLnBrk="1" hangingPunct="1">
              <a:lnSpc>
                <a:spcPct val="80000"/>
              </a:lnSpc>
            </a:pPr>
            <a:r>
              <a:rPr lang="sl-SI" altLang="sl-SI" sz="2000" b="1" smtClean="0"/>
              <a:t>Histokompatibilni</a:t>
            </a:r>
            <a:r>
              <a:rPr lang="sl-SI" altLang="sl-SI" sz="2000" smtClean="0"/>
              <a:t> </a:t>
            </a:r>
            <a:r>
              <a:rPr lang="sl-SI" altLang="sl-SI" sz="2000" b="1" smtClean="0"/>
              <a:t>antigeni</a:t>
            </a:r>
            <a:r>
              <a:rPr lang="sl-SI" altLang="sl-SI" sz="2000" smtClean="0"/>
              <a:t>: antigeni presadka, ki določajo sprejemljivost</a:t>
            </a:r>
          </a:p>
          <a:p>
            <a:pPr eaLnBrk="1" hangingPunct="1">
              <a:lnSpc>
                <a:spcPct val="80000"/>
              </a:lnSpc>
              <a:buFont typeface="Wingdings" pitchFamily="2" charset="2"/>
              <a:buNone/>
            </a:pPr>
            <a:endParaRPr lang="sl-SI" altLang="sl-SI" sz="2000" smtClean="0"/>
          </a:p>
          <a:p>
            <a:pPr eaLnBrk="1" hangingPunct="1">
              <a:lnSpc>
                <a:spcPct val="80000"/>
              </a:lnSpc>
            </a:pPr>
            <a:r>
              <a:rPr lang="sl-SI" altLang="sl-SI" sz="2000" b="1" smtClean="0"/>
              <a:t>Poglavitni</a:t>
            </a:r>
            <a:r>
              <a:rPr lang="sl-SI" altLang="sl-SI" sz="2000" smtClean="0"/>
              <a:t> </a:t>
            </a:r>
            <a:r>
              <a:rPr lang="sl-SI" altLang="sl-SI" sz="2000" b="1" smtClean="0"/>
              <a:t>histokompatibilnostni kompleks (MHC</a:t>
            </a:r>
            <a:r>
              <a:rPr lang="sl-SI" altLang="sl-SI" sz="2000" smtClean="0"/>
              <a:t>): dolg neprekinjen odsek DNA, ki kodira histokompatibilne gene</a:t>
            </a:r>
          </a:p>
          <a:p>
            <a:pPr eaLnBrk="1" hangingPunct="1">
              <a:lnSpc>
                <a:spcPct val="80000"/>
              </a:lnSpc>
              <a:buFont typeface="Wingdings" pitchFamily="2" charset="2"/>
              <a:buNone/>
            </a:pPr>
            <a:endParaRPr lang="sl-SI" altLang="sl-SI" sz="2000" smtClean="0"/>
          </a:p>
          <a:p>
            <a:pPr eaLnBrk="1" hangingPunct="1">
              <a:lnSpc>
                <a:spcPct val="80000"/>
              </a:lnSpc>
            </a:pPr>
            <a:r>
              <a:rPr lang="sl-SI" altLang="sl-SI" sz="2000" b="1" smtClean="0"/>
              <a:t>MHC molekula</a:t>
            </a:r>
            <a:r>
              <a:rPr lang="sl-SI" altLang="sl-SI" sz="2000" smtClean="0"/>
              <a:t>: receptor znotraj MHC kompleksa, ki T celicam predstavlja peptidne Ag</a:t>
            </a:r>
          </a:p>
          <a:p>
            <a:pPr eaLnBrk="1" hangingPunct="1">
              <a:lnSpc>
                <a:spcPct val="80000"/>
              </a:lnSpc>
            </a:pPr>
            <a:endParaRPr lang="sl-SI" altLang="sl-SI" sz="2000" smtClean="0"/>
          </a:p>
          <a:p>
            <a:pPr eaLnBrk="1" hangingPunct="1">
              <a:lnSpc>
                <a:spcPct val="80000"/>
              </a:lnSpc>
            </a:pPr>
            <a:r>
              <a:rPr lang="sl-SI" altLang="sl-SI" sz="2000" smtClean="0"/>
              <a:t>MHC – biokemijsko: transmembranski glikoprotein</a:t>
            </a:r>
            <a:endParaRPr lang="en-US" altLang="sl-SI" sz="2000" smtClean="0"/>
          </a:p>
        </p:txBody>
      </p:sp>
    </p:spTree>
    <p:extLst>
      <p:ext uri="{BB962C8B-B14F-4D97-AF65-F5344CB8AC3E}">
        <p14:creationId xmlns:p14="http://schemas.microsoft.com/office/powerpoint/2010/main" val="2434413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t="13545"/>
          <a:stretch>
            <a:fillRect/>
          </a:stretch>
        </p:blipFill>
        <p:spPr bwMode="auto">
          <a:xfrm>
            <a:off x="1908175" y="1628775"/>
            <a:ext cx="54737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7"/>
          <p:cNvSpPr txBox="1">
            <a:spLocks noChangeArrowheads="1"/>
          </p:cNvSpPr>
          <p:nvPr/>
        </p:nvSpPr>
        <p:spPr bwMode="auto">
          <a:xfrm>
            <a:off x="755650" y="476250"/>
            <a:ext cx="79200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20000"/>
              </a:spcBef>
              <a:buClr>
                <a:schemeClr val="bg2"/>
              </a:buClr>
              <a:buSzPct val="75000"/>
              <a:buFont typeface="Wingdings" pitchFamily="2" charset="2"/>
              <a:buNone/>
            </a:pPr>
            <a:r>
              <a:rPr lang="sl-SI" altLang="sl-SI" sz="2000"/>
              <a:t>T limfociti  - receptorji TCR prepoznajo samo </a:t>
            </a:r>
            <a:r>
              <a:rPr lang="sl-SI" altLang="sl-SI" sz="2000">
                <a:solidFill>
                  <a:srgbClr val="FF0000"/>
                </a:solidFill>
              </a:rPr>
              <a:t>Ag, ki so PREDSTAVLJENI NA DRUGIH CELICAH</a:t>
            </a:r>
            <a:r>
              <a:rPr lang="sl-SI" altLang="sl-SI" sz="2000"/>
              <a:t> (“cell-associated”)</a:t>
            </a:r>
          </a:p>
          <a:p>
            <a:pPr algn="l" eaLnBrk="1" hangingPunct="1">
              <a:spcBef>
                <a:spcPct val="50000"/>
              </a:spcBef>
            </a:pPr>
            <a:endParaRPr lang="en-US" altLang="sl-SI" sz="2000"/>
          </a:p>
        </p:txBody>
      </p:sp>
      <p:sp>
        <p:nvSpPr>
          <p:cNvPr id="24580" name="Oval 8"/>
          <p:cNvSpPr>
            <a:spLocks noChangeArrowheads="1"/>
          </p:cNvSpPr>
          <p:nvPr/>
        </p:nvSpPr>
        <p:spPr bwMode="auto">
          <a:xfrm>
            <a:off x="3419475" y="2852738"/>
            <a:ext cx="936625" cy="115252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sl-SI" altLang="sl-SI"/>
          </a:p>
        </p:txBody>
      </p:sp>
      <p:sp>
        <p:nvSpPr>
          <p:cNvPr id="24581" name="Oval 9"/>
          <p:cNvSpPr>
            <a:spLocks noChangeArrowheads="1"/>
          </p:cNvSpPr>
          <p:nvPr/>
        </p:nvSpPr>
        <p:spPr bwMode="auto">
          <a:xfrm>
            <a:off x="6156325" y="2852738"/>
            <a:ext cx="792163" cy="108108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sl-SI" altLang="sl-SI"/>
          </a:p>
        </p:txBody>
      </p:sp>
      <p:sp>
        <p:nvSpPr>
          <p:cNvPr id="24582" name="Oval 10"/>
          <p:cNvSpPr>
            <a:spLocks noChangeArrowheads="1"/>
          </p:cNvSpPr>
          <p:nvPr/>
        </p:nvSpPr>
        <p:spPr bwMode="auto">
          <a:xfrm>
            <a:off x="4787900" y="2781300"/>
            <a:ext cx="936625" cy="935038"/>
          </a:xfrm>
          <a:prstGeom prst="ellipse">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sl-SI" altLang="sl-SI"/>
          </a:p>
        </p:txBody>
      </p:sp>
    </p:spTree>
    <p:extLst>
      <p:ext uri="{BB962C8B-B14F-4D97-AF65-F5344CB8AC3E}">
        <p14:creationId xmlns:p14="http://schemas.microsoft.com/office/powerpoint/2010/main" val="1026656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sl-SI" sz="3200"/>
              <a:t>Celice NK</a:t>
            </a:r>
          </a:p>
        </p:txBody>
      </p:sp>
      <p:sp>
        <p:nvSpPr>
          <p:cNvPr id="29699" name="Rectangle 3"/>
          <p:cNvSpPr>
            <a:spLocks noGrp="1" noChangeArrowheads="1"/>
          </p:cNvSpPr>
          <p:nvPr>
            <p:ph sz="quarter" idx="1"/>
          </p:nvPr>
        </p:nvSpPr>
        <p:spPr/>
        <p:txBody>
          <a:bodyPr/>
          <a:lstStyle/>
          <a:p>
            <a:r>
              <a:rPr lang="sl-SI" sz="2800" dirty="0"/>
              <a:t>morfološko podobne </a:t>
            </a:r>
            <a:r>
              <a:rPr lang="sl-SI" sz="2800" dirty="0" smtClean="0"/>
              <a:t>limfocitom</a:t>
            </a:r>
          </a:p>
          <a:p>
            <a:r>
              <a:rPr lang="sl-SI" sz="2800" dirty="0" smtClean="0"/>
              <a:t>nimajo </a:t>
            </a:r>
            <a:r>
              <a:rPr lang="sl-SI" sz="2800" dirty="0"/>
              <a:t>antigenskih receptorjev</a:t>
            </a:r>
          </a:p>
          <a:p>
            <a:r>
              <a:rPr lang="sl-SI" sz="2800" dirty="0"/>
              <a:t>prepoznavajo z receptorji za molekule MHC1</a:t>
            </a:r>
          </a:p>
          <a:p>
            <a:r>
              <a:rPr lang="sl-SI" sz="2800" dirty="0"/>
              <a:t>te receptorje izločajo zdrave telesne celice</a:t>
            </a:r>
          </a:p>
          <a:p>
            <a:r>
              <a:rPr lang="sl-SI" sz="2800" dirty="0" smtClean="0"/>
              <a:t>Izražajo s ena začetku virusnih okužb, ko </a:t>
            </a:r>
            <a:r>
              <a:rPr lang="sl-SI" sz="2800" dirty="0"/>
              <a:t>citotoksični </a:t>
            </a:r>
            <a:r>
              <a:rPr lang="sl-SI" sz="2800" dirty="0" smtClean="0"/>
              <a:t>limfociti T </a:t>
            </a:r>
            <a:r>
              <a:rPr lang="sl-SI" sz="2800" dirty="0"/>
              <a:t>še niso </a:t>
            </a:r>
            <a:r>
              <a:rPr lang="sl-SI" sz="2800" dirty="0" smtClean="0"/>
              <a:t>pripravljni</a:t>
            </a:r>
          </a:p>
          <a:p>
            <a:r>
              <a:rPr lang="sl-SI" sz="2800" dirty="0" smtClean="0"/>
              <a:t>Njihov odziv je </a:t>
            </a:r>
            <a:r>
              <a:rPr lang="sl-SI" sz="2800" dirty="0" smtClean="0">
                <a:solidFill>
                  <a:srgbClr val="FF0000"/>
                </a:solidFill>
              </a:rPr>
              <a:t>nespecifičen</a:t>
            </a:r>
            <a:endParaRPr lang="sl-SI"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sz="quarter" idx="1"/>
          </p:nvPr>
        </p:nvSpPr>
        <p:spPr>
          <a:xfrm>
            <a:off x="457200" y="1340768"/>
            <a:ext cx="8229600" cy="4785395"/>
          </a:xfrm>
        </p:spPr>
        <p:txBody>
          <a:bodyPr>
            <a:normAutofit/>
          </a:bodyPr>
          <a:lstStyle/>
          <a:p>
            <a:r>
              <a:rPr lang="sl-SI" dirty="0" smtClean="0"/>
              <a:t>Po infekciji se mikroorganizme najprej spopade z naravnimi obrambnimi mehanizmi</a:t>
            </a:r>
          </a:p>
          <a:p>
            <a:r>
              <a:rPr lang="sl-SI" dirty="0" smtClean="0"/>
              <a:t>Velikokrat niso naravni obrambni mehanizmi dovolj učinkoviti, zato so se v telesu razvili uspešnejši obrambni mehanizmi, ki jih razvije posameznik kot odgovor na vdor določene vrste mikroorganizmov – to obliko obrambe imenujemo PRIDOBLJENA ALI SPECIFIČNA ODPORNOST</a:t>
            </a:r>
          </a:p>
          <a:p>
            <a:endParaRPr lang="sl-SI" dirty="0"/>
          </a:p>
        </p:txBody>
      </p:sp>
    </p:spTree>
    <p:extLst>
      <p:ext uri="{BB962C8B-B14F-4D97-AF65-F5344CB8AC3E}">
        <p14:creationId xmlns:p14="http://schemas.microsoft.com/office/powerpoint/2010/main" val="367484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332656"/>
            <a:ext cx="8445624" cy="1070992"/>
          </a:xfrm>
        </p:spPr>
        <p:txBody>
          <a:bodyPr>
            <a:normAutofit fontScale="90000"/>
          </a:bodyPr>
          <a:lstStyle/>
          <a:p>
            <a:r>
              <a:rPr lang="sl-SI" dirty="0" smtClean="0"/>
              <a:t/>
            </a:r>
            <a:br>
              <a:rPr lang="sl-SI" dirty="0" smtClean="0"/>
            </a:br>
            <a:r>
              <a:rPr lang="sl-SI" dirty="0" smtClean="0"/>
              <a:t>PRIDOBLJENA  IMUNOST (specifična imunost)</a:t>
            </a:r>
            <a:br>
              <a:rPr lang="sl-SI" dirty="0" smtClean="0"/>
            </a:br>
            <a:endParaRPr lang="sl-SI" dirty="0"/>
          </a:p>
        </p:txBody>
      </p:sp>
      <p:sp>
        <p:nvSpPr>
          <p:cNvPr id="3" name="Ograda vsebine 2"/>
          <p:cNvSpPr>
            <a:spLocks noGrp="1"/>
          </p:cNvSpPr>
          <p:nvPr>
            <p:ph sz="quarter" idx="1"/>
          </p:nvPr>
        </p:nvSpPr>
        <p:spPr/>
        <p:txBody>
          <a:bodyPr/>
          <a:lstStyle/>
          <a:p>
            <a:r>
              <a:rPr lang="sl-SI" dirty="0" smtClean="0"/>
              <a:t>Usmerjena je samo proti tisti vrsti (npr. MO), ki je  vzpodbudila njen nastanek.</a:t>
            </a:r>
          </a:p>
          <a:p>
            <a:r>
              <a:rPr lang="sl-SI" dirty="0" smtClean="0"/>
              <a:t>Imunski odgovor se pojavi s časovno zakasnitvijo nekaj dni do nekaj tednov</a:t>
            </a:r>
          </a:p>
          <a:p>
            <a:r>
              <a:rPr lang="sl-SI" dirty="0" smtClean="0"/>
              <a:t>Ko se imunski odziv vzpostavi, je lahko leta in desetletja pripravljen na prepoznavanje enakih tujkov</a:t>
            </a:r>
          </a:p>
          <a:p>
            <a:pPr marL="0" indent="0">
              <a:buNone/>
            </a:pPr>
            <a:endParaRPr lang="sl-SI" dirty="0"/>
          </a:p>
        </p:txBody>
      </p:sp>
    </p:spTree>
    <p:extLst>
      <p:ext uri="{BB962C8B-B14F-4D97-AF65-F5344CB8AC3E}">
        <p14:creationId xmlns:p14="http://schemas.microsoft.com/office/powerpoint/2010/main" val="428895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NARAVNA ODPORNOST je odvisna od:</a:t>
            </a:r>
            <a:endParaRPr lang="sl-SI" dirty="0"/>
          </a:p>
        </p:txBody>
      </p:sp>
      <p:sp>
        <p:nvSpPr>
          <p:cNvPr id="3" name="Ograda vsebine 2"/>
          <p:cNvSpPr>
            <a:spLocks noGrp="1"/>
          </p:cNvSpPr>
          <p:nvPr>
            <p:ph sz="quarter" idx="1"/>
          </p:nvPr>
        </p:nvSpPr>
        <p:spPr/>
        <p:txBody>
          <a:bodyPr/>
          <a:lstStyle/>
          <a:p>
            <a:r>
              <a:rPr lang="sl-SI" dirty="0" smtClean="0"/>
              <a:t>Spola</a:t>
            </a:r>
          </a:p>
          <a:p>
            <a:r>
              <a:rPr lang="sl-SI" dirty="0" smtClean="0"/>
              <a:t>Starosti</a:t>
            </a:r>
          </a:p>
          <a:p>
            <a:r>
              <a:rPr lang="sl-SI" dirty="0" smtClean="0"/>
              <a:t>Načina življenja in prehranskih navad</a:t>
            </a:r>
          </a:p>
          <a:p>
            <a:r>
              <a:rPr lang="sl-SI" dirty="0" smtClean="0"/>
              <a:t>Hormonskega stanja</a:t>
            </a:r>
          </a:p>
          <a:p>
            <a:r>
              <a:rPr lang="sl-SI" dirty="0" smtClean="0"/>
              <a:t>Dednih dejavnikov letnega časa</a:t>
            </a:r>
          </a:p>
          <a:p>
            <a:r>
              <a:rPr lang="sl-SI" dirty="0" smtClean="0"/>
              <a:t>Preutrujenosti</a:t>
            </a:r>
          </a:p>
          <a:p>
            <a:r>
              <a:rPr lang="sl-SI" dirty="0" smtClean="0"/>
              <a:t>Drugih dejavnikov (stres,…)</a:t>
            </a:r>
            <a:endParaRPr lang="sl-SI" dirty="0"/>
          </a:p>
        </p:txBody>
      </p:sp>
    </p:spTree>
    <p:extLst>
      <p:ext uri="{BB962C8B-B14F-4D97-AF65-F5344CB8AC3E}">
        <p14:creationId xmlns:p14="http://schemas.microsoft.com/office/powerpoint/2010/main" val="1025193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NAJPOMEMBNEJŠI DEJAVNIKI NARAVNE ODPORNOSTI</a:t>
            </a:r>
            <a:endParaRPr lang="sl-SI" dirty="0"/>
          </a:p>
        </p:txBody>
      </p:sp>
      <p:sp>
        <p:nvSpPr>
          <p:cNvPr id="3" name="Ograda vsebine 2"/>
          <p:cNvSpPr>
            <a:spLocks noGrp="1"/>
          </p:cNvSpPr>
          <p:nvPr>
            <p:ph sz="quarter" idx="1"/>
          </p:nvPr>
        </p:nvSpPr>
        <p:spPr/>
        <p:txBody>
          <a:bodyPr/>
          <a:lstStyle/>
          <a:p>
            <a:r>
              <a:rPr lang="sl-SI" dirty="0" smtClean="0"/>
              <a:t>Dedni dejavniki</a:t>
            </a:r>
          </a:p>
          <a:p>
            <a:r>
              <a:rPr lang="sl-SI" dirty="0" smtClean="0"/>
              <a:t>Anatomske in mehanske ovire</a:t>
            </a:r>
          </a:p>
          <a:p>
            <a:r>
              <a:rPr lang="sl-SI" dirty="0" smtClean="0"/>
              <a:t>Nespecifične baktericidne snovi</a:t>
            </a:r>
          </a:p>
          <a:p>
            <a:r>
              <a:rPr lang="sl-SI" dirty="0" smtClean="0"/>
              <a:t>Fagocitoza in znotrajcelično uničenje mikroorganizmov</a:t>
            </a:r>
          </a:p>
          <a:p>
            <a:r>
              <a:rPr lang="sl-SI" dirty="0"/>
              <a:t>N</a:t>
            </a:r>
            <a:r>
              <a:rPr lang="sl-SI" dirty="0" smtClean="0"/>
              <a:t>aravne celice ubijalke</a:t>
            </a:r>
          </a:p>
          <a:p>
            <a:r>
              <a:rPr lang="sl-SI" dirty="0"/>
              <a:t>V</a:t>
            </a:r>
            <a:r>
              <a:rPr lang="sl-SI" dirty="0" smtClean="0"/>
              <a:t>netje</a:t>
            </a:r>
            <a:endParaRPr lang="sl-SI" dirty="0"/>
          </a:p>
        </p:txBody>
      </p:sp>
    </p:spTree>
    <p:extLst>
      <p:ext uri="{BB962C8B-B14F-4D97-AF65-F5344CB8AC3E}">
        <p14:creationId xmlns:p14="http://schemas.microsoft.com/office/powerpoint/2010/main" val="2257690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l-SI" sz="3600"/>
              <a:t>Fagociti</a:t>
            </a:r>
            <a:endParaRPr lang="sl-SI"/>
          </a:p>
        </p:txBody>
      </p:sp>
      <p:sp>
        <p:nvSpPr>
          <p:cNvPr id="22531" name="Rectangle 3"/>
          <p:cNvSpPr>
            <a:spLocks noGrp="1" noChangeArrowheads="1"/>
          </p:cNvSpPr>
          <p:nvPr>
            <p:ph sz="quarter" idx="1"/>
          </p:nvPr>
        </p:nvSpPr>
        <p:spPr/>
        <p:txBody>
          <a:bodyPr/>
          <a:lstStyle/>
          <a:p>
            <a:r>
              <a:rPr lang="sl-SI" sz="2800"/>
              <a:t>so obrambne celice, ki požirajo tujke (fagocitirajo)</a:t>
            </a:r>
          </a:p>
          <a:p>
            <a:r>
              <a:rPr lang="sl-SI" sz="2800"/>
              <a:t>imajo sposobnost razlikovanja med “svojim” in “tujim”</a:t>
            </a:r>
          </a:p>
          <a:p>
            <a:r>
              <a:rPr lang="sl-SI" sz="2800"/>
              <a:t>na fagocitozo vpliva velikost delcev</a:t>
            </a:r>
          </a:p>
          <a:p>
            <a:r>
              <a:rPr lang="sl-SI" sz="2800"/>
              <a:t>imajo receptorje, ki prepoznavajo sladkorje na površini mikrobov</a:t>
            </a:r>
          </a:p>
        </p:txBody>
      </p:sp>
    </p:spTree>
    <p:extLst>
      <p:ext uri="{BB962C8B-B14F-4D97-AF65-F5344CB8AC3E}">
        <p14:creationId xmlns:p14="http://schemas.microsoft.com/office/powerpoint/2010/main" val="253946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850</TotalTime>
  <Words>2127</Words>
  <Application>Microsoft Office PowerPoint</Application>
  <PresentationFormat>On-screen Show (4:3)</PresentationFormat>
  <Paragraphs>299</Paragraphs>
  <Slides>42</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Oriel</vt:lpstr>
      <vt:lpstr>Bitna slika</vt:lpstr>
      <vt:lpstr>Bitmap Image</vt:lpstr>
      <vt:lpstr>Imunologija</vt:lpstr>
      <vt:lpstr>Imunologija</vt:lpstr>
      <vt:lpstr>POMEN ODPORNOSTI</vt:lpstr>
      <vt:lpstr>VRSTE ODPORNOSTI – NARAVNA, PRIDOBLJENA</vt:lpstr>
      <vt:lpstr>PowerPoint Presentation</vt:lpstr>
      <vt:lpstr> PRIDOBLJENA  IMUNOST (specifična imunost) </vt:lpstr>
      <vt:lpstr>NARAVNA ODPORNOST je odvisna od:</vt:lpstr>
      <vt:lpstr>NAJPOMEMBNEJŠI DEJAVNIKI NARAVNE ODPORNOSTI</vt:lpstr>
      <vt:lpstr>Fagociti</vt:lpstr>
      <vt:lpstr>PowerPoint Presentation</vt:lpstr>
      <vt:lpstr>PRIDOBLJENA ODPORNOST</vt:lpstr>
      <vt:lpstr>ANTIGENI</vt:lpstr>
      <vt:lpstr>ANATOMIJA IMUNSKEGA SISTEMA</vt:lpstr>
      <vt:lpstr>LIMFATIČNI ORGANI</vt:lpstr>
      <vt:lpstr>PowerPoint Presentation</vt:lpstr>
      <vt:lpstr> Kri in limfna tekočina</vt:lpstr>
      <vt:lpstr>PowerPoint Presentation</vt:lpstr>
      <vt:lpstr>PowerPoint Presentation</vt:lpstr>
      <vt:lpstr>THYMUS - PRIŽELJC</vt:lpstr>
      <vt:lpstr>BEZGAVKE</vt:lpstr>
      <vt:lpstr>VRANICA</vt:lpstr>
      <vt:lpstr>PowerPoint Presentation</vt:lpstr>
      <vt:lpstr>PowerPoint Presentation</vt:lpstr>
      <vt:lpstr>ANATOMIJA IMUNSKEGA SISTEMA IN IMUNSKE CELICE</vt:lpstr>
      <vt:lpstr>Limfociti B in humoralna imunost</vt:lpstr>
      <vt:lpstr>PowerPoint Presentation</vt:lpstr>
      <vt:lpstr>4.2. Izotipi imunoglobulinov (razredi)</vt:lpstr>
      <vt:lpstr>Zgradba protiteles razreda IgG</vt:lpstr>
      <vt:lpstr>Zgradba protiteles razreda IgM</vt:lpstr>
      <vt:lpstr>PowerPoint Presentation</vt:lpstr>
      <vt:lpstr>Zgradba protiteles razreda IgA</vt:lpstr>
      <vt:lpstr>Zgradba protiteles razreda IgD</vt:lpstr>
      <vt:lpstr>Zgradba protiteles razreda IgE</vt:lpstr>
      <vt:lpstr>REAKCIJE MED ANTIGENI IN PROTITELESI</vt:lpstr>
      <vt:lpstr>Liza – sistem komplementa</vt:lpstr>
      <vt:lpstr>PowerPoint Presentation</vt:lpstr>
      <vt:lpstr>PowerPoint Presentation</vt:lpstr>
      <vt:lpstr>CELIČNA IMUNOST</vt:lpstr>
      <vt:lpstr>PowerPoint Presentation</vt:lpstr>
      <vt:lpstr>Kaj je MHC?</vt:lpstr>
      <vt:lpstr>PowerPoint Presentation</vt:lpstr>
      <vt:lpstr>Celice 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Imunobiologija</dc:title>
  <dc:creator>VIDMAR</dc:creator>
  <cp:lastModifiedBy>Tjasa</cp:lastModifiedBy>
  <cp:revision>77</cp:revision>
  <dcterms:created xsi:type="dcterms:W3CDTF">2006-01-30T16:25:16Z</dcterms:created>
  <dcterms:modified xsi:type="dcterms:W3CDTF">2018-01-29T19:34:15Z</dcterms:modified>
</cp:coreProperties>
</file>