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74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9" r:id="rId12"/>
    <p:sldId id="270" r:id="rId13"/>
    <p:sldId id="275" r:id="rId14"/>
    <p:sldId id="272" r:id="rId15"/>
    <p:sldId id="273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CFE9B-DECB-4BB3-8CE6-24AC4C9DF6A4}" type="datetimeFigureOut">
              <a:rPr lang="sl-SI" smtClean="0"/>
              <a:t>4. 12. 2017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7AB57-798C-4151-A1E3-49656226EEF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173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Generally Recognized as Safe (GRAS)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7AB57-798C-4151-A1E3-49656226EEF0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919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5B00FF-8E20-4966-B256-D1C444440787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783807-9808-4E0A-9C26-3584FC0916A1}" type="slidenum">
              <a:rPr lang="sl-SI" smtClean="0"/>
              <a:pPr/>
              <a:t>‹#›</a:t>
            </a:fld>
            <a:endParaRPr lang="sl-S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asper\Prenosi\Slike\Mikro\bacteria_arsonist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84" y="1147316"/>
            <a:ext cx="3934891" cy="509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47316"/>
            <a:ext cx="8503096" cy="977280"/>
          </a:xfrm>
        </p:spPr>
        <p:txBody>
          <a:bodyPr/>
          <a:lstStyle/>
          <a:p>
            <a:pPr algn="l"/>
            <a:r>
              <a:rPr lang="sl-SI" dirty="0" smtClean="0"/>
              <a:t>PATOGENOST IN</a:t>
            </a:r>
            <a:r>
              <a:rPr lang="en-GB" dirty="0" smtClean="0"/>
              <a:t> </a:t>
            </a:r>
            <a:r>
              <a:rPr lang="sl-SI" dirty="0" smtClean="0"/>
              <a:t>VIRULENCA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5013176"/>
            <a:ext cx="4464496" cy="126062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mag. Irena </a:t>
            </a:r>
            <a:r>
              <a:rPr lang="en-GB" dirty="0" err="1" smtClean="0"/>
              <a:t>Štrumbelj</a:t>
            </a:r>
            <a:r>
              <a:rPr lang="en-GB" dirty="0" smtClean="0"/>
              <a:t> </a:t>
            </a:r>
            <a:r>
              <a:rPr lang="en-GB" dirty="0" err="1" smtClean="0"/>
              <a:t>Drusany</a:t>
            </a:r>
            <a:endParaRPr lang="en-GB" dirty="0" smtClean="0"/>
          </a:p>
          <a:p>
            <a:r>
              <a:rPr lang="en-GB" dirty="0" err="1" smtClean="0"/>
              <a:t>priredil</a:t>
            </a:r>
            <a:r>
              <a:rPr lang="sl-SI" dirty="0" smtClean="0"/>
              <a:t>a</a:t>
            </a:r>
            <a:r>
              <a:rPr lang="en-GB" dirty="0" smtClean="0"/>
              <a:t>: Gašper Jan Simon</a:t>
            </a:r>
            <a:r>
              <a:rPr lang="sl-SI" smtClean="0"/>
              <a:t> in Tjaša Klemen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Adherenca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Pritrditev na telesno površino</a:t>
            </a:r>
            <a:r>
              <a:rPr lang="en-GB" dirty="0" smtClean="0"/>
              <a:t> - </a:t>
            </a:r>
            <a:r>
              <a:rPr lang="en-GB" dirty="0" err="1" smtClean="0"/>
              <a:t>površino</a:t>
            </a:r>
            <a:r>
              <a:rPr lang="en-GB" dirty="0" smtClean="0"/>
              <a:t> </a:t>
            </a:r>
            <a:r>
              <a:rPr lang="en-GB" dirty="0" err="1" smtClean="0"/>
              <a:t>celic</a:t>
            </a:r>
            <a:endParaRPr lang="sl-SI" dirty="0" smtClean="0"/>
          </a:p>
          <a:p>
            <a:r>
              <a:rPr lang="en-GB" dirty="0" err="1" smtClean="0"/>
              <a:t>Specifični</a:t>
            </a:r>
            <a:r>
              <a:rPr lang="en-GB" dirty="0" smtClean="0"/>
              <a:t> </a:t>
            </a:r>
            <a:r>
              <a:rPr lang="en-GB" dirty="0" err="1" smtClean="0"/>
              <a:t>proteini</a:t>
            </a:r>
            <a:r>
              <a:rPr lang="en-GB" dirty="0" smtClean="0"/>
              <a:t> </a:t>
            </a:r>
            <a:r>
              <a:rPr lang="sl-SI" dirty="0" smtClean="0"/>
              <a:t>– adhezini</a:t>
            </a:r>
          </a:p>
          <a:p>
            <a:r>
              <a:rPr lang="sl-SI" dirty="0" smtClean="0"/>
              <a:t>Pilusi, biofilm , glikokaliks,... (PONOVITE!!!)</a:t>
            </a:r>
            <a:endParaRPr lang="en-GB" dirty="0" smtClean="0"/>
          </a:p>
          <a:p>
            <a:r>
              <a:rPr lang="en-GB" dirty="0" err="1" smtClean="0"/>
              <a:t>Pomembna</a:t>
            </a:r>
            <a:r>
              <a:rPr lang="en-GB" dirty="0" smtClean="0"/>
              <a:t> </a:t>
            </a:r>
            <a:r>
              <a:rPr lang="en-GB" dirty="0" err="1" smtClean="0"/>
              <a:t>kjer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so </a:t>
            </a:r>
            <a:r>
              <a:rPr lang="en-GB" dirty="0" err="1" smtClean="0"/>
              <a:t>površine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spirane</a:t>
            </a:r>
            <a:endParaRPr lang="en-GB" dirty="0"/>
          </a:p>
          <a:p>
            <a:r>
              <a:rPr lang="en-GB" dirty="0" err="1" smtClean="0"/>
              <a:t>Pritrjevane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predmete</a:t>
            </a:r>
            <a:endParaRPr lang="sl-SI" dirty="0"/>
          </a:p>
        </p:txBody>
      </p:sp>
      <p:pic>
        <p:nvPicPr>
          <p:cNvPr id="18434" name="Picture 2" descr="Rezultat iskanja slik za biofil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1968" y="3412604"/>
            <a:ext cx="4959654" cy="2828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Prepreke na sluznicah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Normalna bakterijska flora na sluznicah</a:t>
            </a:r>
          </a:p>
          <a:p>
            <a:r>
              <a:rPr lang="sl-SI" dirty="0" smtClean="0"/>
              <a:t>Peristaltika, utripanje migetalk</a:t>
            </a:r>
            <a:r>
              <a:rPr lang="en-GB" dirty="0" smtClean="0"/>
              <a:t>, </a:t>
            </a:r>
            <a:r>
              <a:rPr lang="en-GB" dirty="0" err="1" smtClean="0"/>
              <a:t>tok</a:t>
            </a:r>
            <a:r>
              <a:rPr lang="en-GB" dirty="0" smtClean="0"/>
              <a:t> </a:t>
            </a:r>
            <a:r>
              <a:rPr lang="en-GB" dirty="0" err="1" smtClean="0"/>
              <a:t>tekočin</a:t>
            </a:r>
            <a:endParaRPr lang="sl-SI" dirty="0" smtClean="0"/>
          </a:p>
          <a:p>
            <a:r>
              <a:rPr lang="sl-SI" dirty="0" smtClean="0"/>
              <a:t>Solna kislina (želodec)</a:t>
            </a:r>
          </a:p>
          <a:p>
            <a:r>
              <a:rPr lang="sl-SI" dirty="0" smtClean="0"/>
              <a:t>Žolčne soli</a:t>
            </a:r>
          </a:p>
          <a:p>
            <a:r>
              <a:rPr lang="sl-SI" dirty="0" smtClean="0"/>
              <a:t>Izločki sluznic (</a:t>
            </a:r>
            <a:r>
              <a:rPr lang="en-GB" dirty="0" err="1" smtClean="0"/>
              <a:t>sluz</a:t>
            </a:r>
            <a:r>
              <a:rPr lang="en-GB" dirty="0" smtClean="0"/>
              <a:t>, </a:t>
            </a:r>
            <a:r>
              <a:rPr lang="sl-SI" dirty="0" smtClean="0"/>
              <a:t>lizocim,</a:t>
            </a:r>
            <a:r>
              <a:rPr lang="en-GB" dirty="0" smtClean="0"/>
              <a:t> </a:t>
            </a:r>
            <a:r>
              <a:rPr lang="sl-SI" dirty="0" smtClean="0"/>
              <a:t>...)</a:t>
            </a:r>
          </a:p>
          <a:p>
            <a:r>
              <a:rPr lang="sl-SI" dirty="0" smtClean="0"/>
              <a:t>Imunski sistem sluznic (</a:t>
            </a:r>
            <a:r>
              <a:rPr lang="en-GB" dirty="0" err="1" smtClean="0"/>
              <a:t>fagocitne</a:t>
            </a:r>
            <a:r>
              <a:rPr lang="en-GB" dirty="0" smtClean="0"/>
              <a:t> </a:t>
            </a:r>
            <a:r>
              <a:rPr lang="en-GB" dirty="0" err="1" smtClean="0"/>
              <a:t>celice</a:t>
            </a:r>
            <a:r>
              <a:rPr lang="en-GB" dirty="0" smtClean="0"/>
              <a:t>, Ig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površini</a:t>
            </a:r>
            <a:r>
              <a:rPr lang="en-GB" dirty="0" smtClean="0"/>
              <a:t>, …</a:t>
            </a:r>
            <a:r>
              <a:rPr lang="sl-SI" dirty="0" smtClean="0"/>
              <a:t>)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Invazivnost bakterij – virulentni dejavniki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sl-SI" b="1" dirty="0" smtClean="0"/>
              <a:t>Gibljivost bakterij </a:t>
            </a:r>
            <a:r>
              <a:rPr lang="sl-SI" dirty="0" smtClean="0"/>
              <a:t>(širijenje po tkivih, izogibanje fagocitozi, upiranje odplavljanju s slino, sečem in drugimi telesnimi tekočinami)</a:t>
            </a:r>
          </a:p>
          <a:p>
            <a:r>
              <a:rPr lang="sl-SI" b="1" dirty="0" smtClean="0"/>
              <a:t>Utekočinjanje sluzi </a:t>
            </a:r>
            <a:r>
              <a:rPr lang="sl-SI" dirty="0" smtClean="0"/>
              <a:t>(sluznice so prekrite s plastjo goste sluzi; patogene bakterije izločajo proteazo, ki utekočinja sluz)</a:t>
            </a:r>
          </a:p>
          <a:p>
            <a:r>
              <a:rPr lang="sl-SI" b="1" dirty="0" smtClean="0"/>
              <a:t>Privzemanje</a:t>
            </a:r>
            <a:r>
              <a:rPr lang="sl-SI" dirty="0" smtClean="0"/>
              <a:t> </a:t>
            </a:r>
            <a:r>
              <a:rPr lang="sl-SI" b="1" dirty="0" smtClean="0"/>
              <a:t>železa</a:t>
            </a:r>
            <a:r>
              <a:rPr lang="sl-SI" dirty="0" smtClean="0"/>
              <a:t> (nekatere bakterije privzemajo proste železove ione s posebnimi molekulami – </a:t>
            </a:r>
            <a:r>
              <a:rPr lang="en-GB" dirty="0" smtClean="0"/>
              <a:t>SIDEROFORI</a:t>
            </a:r>
            <a:r>
              <a:rPr lang="sl-SI" dirty="0" smtClean="0"/>
              <a:t>)</a:t>
            </a:r>
            <a:endParaRPr lang="en-GB" dirty="0" smtClean="0"/>
          </a:p>
          <a:p>
            <a:r>
              <a:rPr lang="en-GB" b="1" dirty="0" err="1" smtClean="0"/>
              <a:t>Kapsula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polisaharidi</a:t>
            </a:r>
            <a:r>
              <a:rPr lang="en-GB" dirty="0" smtClean="0"/>
              <a:t>, </a:t>
            </a:r>
            <a:r>
              <a:rPr lang="en-GB" dirty="0" err="1" smtClean="0"/>
              <a:t>preprečitev</a:t>
            </a:r>
            <a:r>
              <a:rPr lang="en-GB" dirty="0" smtClean="0"/>
              <a:t> </a:t>
            </a:r>
            <a:r>
              <a:rPr lang="en-GB" dirty="0" err="1" smtClean="0"/>
              <a:t>fagocitoze</a:t>
            </a:r>
            <a:endParaRPr lang="sl-SI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D:\Gasper\Prenosi\Slike\Mikro\figure_08_24_labe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00" y="1196752"/>
            <a:ext cx="8056819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7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Kochovi postulati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Robert Koch</a:t>
            </a:r>
          </a:p>
          <a:p>
            <a:r>
              <a:rPr lang="sl-SI" dirty="0" smtClean="0"/>
              <a:t>Dokaz, da je določena bakterija povzročiteljica bolezni</a:t>
            </a:r>
            <a:endParaRPr lang="en-GB" dirty="0" smtClean="0"/>
          </a:p>
          <a:p>
            <a:r>
              <a:rPr lang="en-GB" dirty="0" err="1" smtClean="0"/>
              <a:t>Antraks</a:t>
            </a:r>
            <a:r>
              <a:rPr lang="en-GB" dirty="0" smtClean="0"/>
              <a:t>, </a:t>
            </a:r>
            <a:r>
              <a:rPr lang="en-GB" dirty="0" err="1" smtClean="0"/>
              <a:t>kolera</a:t>
            </a:r>
            <a:r>
              <a:rPr lang="en-GB" dirty="0" smtClean="0"/>
              <a:t> in </a:t>
            </a:r>
            <a:r>
              <a:rPr lang="en-GB" dirty="0" err="1" smtClean="0"/>
              <a:t>tuberkuloza</a:t>
            </a:r>
            <a:endParaRPr lang="sl-SI" dirty="0" smtClean="0"/>
          </a:p>
          <a:p>
            <a:r>
              <a:rPr lang="sl-SI" dirty="0" smtClean="0"/>
              <a:t>Postulati niso vedno izpolnjeni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l-SI" dirty="0" smtClean="0"/>
              <a:t>(npr. včasih bolezenske znake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l-SI" dirty="0" smtClean="0"/>
              <a:t>povzročajo</a:t>
            </a:r>
            <a:r>
              <a:rPr lang="en-GB" dirty="0" smtClean="0"/>
              <a:t> </a:t>
            </a:r>
            <a:r>
              <a:rPr lang="sl-SI" dirty="0" smtClean="0"/>
              <a:t>bakterijski toksini)</a:t>
            </a:r>
          </a:p>
          <a:p>
            <a:endParaRPr lang="sl-SI" dirty="0"/>
          </a:p>
          <a:p>
            <a:endParaRPr lang="sl-SI" dirty="0" smtClean="0"/>
          </a:p>
          <a:p>
            <a:r>
              <a:rPr lang="sl-SI" dirty="0" smtClean="0"/>
              <a:t>Danes PCR</a:t>
            </a:r>
            <a:endParaRPr lang="sl-SI" dirty="0"/>
          </a:p>
        </p:txBody>
      </p:sp>
      <p:pic>
        <p:nvPicPr>
          <p:cNvPr id="3074" name="Picture 2" descr="D:\Gasper\Prenosi\Slike\Mikro\ko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140968"/>
            <a:ext cx="2347664" cy="328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Kochovi postulati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sl-SI" dirty="0" smtClean="0"/>
              <a:t>V </a:t>
            </a:r>
            <a:r>
              <a:rPr lang="sl-SI" dirty="0"/>
              <a:t>vseh </a:t>
            </a:r>
            <a:r>
              <a:rPr lang="sl-SI" dirty="0" smtClean="0"/>
              <a:t>primerih določene bolezni moramo dokazati isto vrsto bakterij </a:t>
            </a:r>
            <a:endParaRPr lang="en-GB" dirty="0" smtClean="0"/>
          </a:p>
          <a:p>
            <a:pPr marL="624078" indent="-514350">
              <a:buAutoNum type="arabicPeriod"/>
            </a:pPr>
            <a:r>
              <a:rPr lang="sl-SI" dirty="0" smtClean="0"/>
              <a:t>Izolirano bakterijo gojimo “</a:t>
            </a:r>
            <a:r>
              <a:rPr lang="sl-SI" i="1" dirty="0" smtClean="0"/>
              <a:t>in vitro</a:t>
            </a:r>
            <a:r>
              <a:rPr lang="sl-SI" dirty="0" smtClean="0"/>
              <a:t>”</a:t>
            </a:r>
            <a:endParaRPr lang="en-GB" dirty="0" smtClean="0"/>
          </a:p>
          <a:p>
            <a:pPr marL="624078" indent="-514350">
              <a:buAutoNum type="arabicPeriod"/>
            </a:pPr>
            <a:r>
              <a:rPr lang="sl-SI" dirty="0" smtClean="0"/>
              <a:t>Čisto kulturo injiciramo v poskusno žival. Pokazati se morajo značilni bolezenski znaki.</a:t>
            </a:r>
            <a:endParaRPr lang="en-GB" dirty="0" smtClean="0"/>
          </a:p>
          <a:p>
            <a:pPr marL="624078" indent="-514350">
              <a:buAutoNum type="arabicPeriod"/>
            </a:pPr>
            <a:r>
              <a:rPr lang="sl-SI" dirty="0" smtClean="0"/>
              <a:t>Bakterijo moramo ponovno izolirati iz bolne živali.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NASELITEV (</a:t>
            </a:r>
            <a:r>
              <a:rPr lang="en-GB" dirty="0" err="1" smtClean="0"/>
              <a:t>kolonizacija</a:t>
            </a:r>
            <a:r>
              <a:rPr lang="en-GB" dirty="0" smtClean="0"/>
              <a:t>)</a:t>
            </a:r>
          </a:p>
          <a:p>
            <a:r>
              <a:rPr lang="sl-SI" dirty="0" smtClean="0"/>
              <a:t>OKUŽBA (infekcija)</a:t>
            </a:r>
          </a:p>
          <a:p>
            <a:r>
              <a:rPr lang="sl-SI" dirty="0" smtClean="0"/>
              <a:t>PATOGENOST</a:t>
            </a:r>
          </a:p>
          <a:p>
            <a:r>
              <a:rPr lang="sl-SI" dirty="0" smtClean="0"/>
              <a:t>VIRULENCA</a:t>
            </a:r>
          </a:p>
          <a:p>
            <a:pPr lvl="1"/>
            <a:r>
              <a:rPr lang="sl-SI" dirty="0" smtClean="0"/>
              <a:t>Izražanje virulence – ID</a:t>
            </a:r>
            <a:r>
              <a:rPr lang="sl-SI" baseline="-25000" dirty="0" smtClean="0"/>
              <a:t>50</a:t>
            </a:r>
            <a:r>
              <a:rPr lang="sl-SI" dirty="0" smtClean="0"/>
              <a:t>, LD</a:t>
            </a:r>
            <a:r>
              <a:rPr lang="sl-SI" baseline="-25000" dirty="0" smtClean="0"/>
              <a:t>50</a:t>
            </a:r>
            <a:endParaRPr lang="en-GB" baseline="-25000" dirty="0" smtClean="0"/>
          </a:p>
          <a:p>
            <a:endParaRPr lang="sl-SI" baseline="-25000" dirty="0" smtClean="0"/>
          </a:p>
          <a:p>
            <a:pPr lvl="1"/>
            <a:r>
              <a:rPr lang="sl-SI" dirty="0" smtClean="0"/>
              <a:t>Primeri: poiščite ID</a:t>
            </a:r>
            <a:r>
              <a:rPr lang="sl-SI" baseline="-25000" dirty="0" smtClean="0"/>
              <a:t>50</a:t>
            </a:r>
            <a:r>
              <a:rPr lang="sl-SI" dirty="0" smtClean="0"/>
              <a:t> in LD</a:t>
            </a:r>
            <a:r>
              <a:rPr lang="sl-SI" baseline="-25000" dirty="0" smtClean="0"/>
              <a:t>50</a:t>
            </a:r>
            <a:r>
              <a:rPr lang="sl-SI" dirty="0" smtClean="0"/>
              <a:t> za bakteriji</a:t>
            </a:r>
            <a:r>
              <a:rPr lang="en-GB" dirty="0" smtClean="0"/>
              <a:t> </a:t>
            </a:r>
            <a:r>
              <a:rPr lang="sl-SI" i="1" dirty="0" smtClean="0"/>
              <a:t>Salmonella enterica </a:t>
            </a:r>
            <a:r>
              <a:rPr lang="sl-SI" dirty="0" smtClean="0"/>
              <a:t>in </a:t>
            </a:r>
            <a:r>
              <a:rPr lang="sl-SI" i="1" dirty="0" smtClean="0"/>
              <a:t>Salmonella typhi</a:t>
            </a:r>
            <a:endParaRPr lang="sl-SI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Patogenost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 smtClean="0"/>
              <a:t>Patogeni</a:t>
            </a:r>
            <a:endParaRPr lang="en-GB" dirty="0"/>
          </a:p>
          <a:p>
            <a:r>
              <a:rPr lang="en-GB" dirty="0" err="1" smtClean="0"/>
              <a:t>Oportunisti</a:t>
            </a:r>
            <a:endParaRPr lang="en-GB" dirty="0" smtClean="0"/>
          </a:p>
          <a:p>
            <a:r>
              <a:rPr lang="en-GB" dirty="0" err="1" smtClean="0"/>
              <a:t>Nepatogeni</a:t>
            </a:r>
            <a:endParaRPr lang="en-GB" dirty="0"/>
          </a:p>
          <a:p>
            <a:pPr lvl="1"/>
            <a:r>
              <a:rPr lang="en-GB" dirty="0" smtClean="0"/>
              <a:t>GRAS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 smtClean="0"/>
              <a:t>Vrsta</a:t>
            </a:r>
            <a:r>
              <a:rPr lang="en-GB" dirty="0" smtClean="0"/>
              <a:t> </a:t>
            </a:r>
            <a:r>
              <a:rPr lang="en-GB" dirty="0" err="1" smtClean="0"/>
              <a:t>mikroorganizma</a:t>
            </a:r>
            <a:endParaRPr lang="en-GB" dirty="0" smtClean="0"/>
          </a:p>
          <a:p>
            <a:r>
              <a:rPr lang="en-GB" dirty="0" err="1" smtClean="0"/>
              <a:t>Gostitelja</a:t>
            </a:r>
            <a:endParaRPr lang="en-GB" dirty="0" smtClean="0"/>
          </a:p>
          <a:p>
            <a:r>
              <a:rPr lang="en-GB" dirty="0" err="1" smtClean="0"/>
              <a:t>Podvrsta</a:t>
            </a:r>
            <a:r>
              <a:rPr lang="en-GB" dirty="0" smtClean="0"/>
              <a:t> / </a:t>
            </a:r>
            <a:r>
              <a:rPr lang="en-GB" dirty="0" err="1" smtClean="0"/>
              <a:t>serotip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4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Vpliv na patogenost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DOVZETNOST</a:t>
            </a:r>
            <a:r>
              <a:rPr lang="sl-SI" dirty="0" smtClean="0"/>
              <a:t> gostitelja</a:t>
            </a:r>
            <a:endParaRPr lang="en-GB" dirty="0" smtClean="0"/>
          </a:p>
          <a:p>
            <a:r>
              <a:rPr lang="en-GB" dirty="0" smtClean="0"/>
              <a:t>ODPORNOST</a:t>
            </a:r>
            <a:endParaRPr lang="sl-SI" dirty="0" smtClean="0"/>
          </a:p>
          <a:p>
            <a:r>
              <a:rPr lang="sl-SI" dirty="0" smtClean="0"/>
              <a:t>Viruletni dejavniki: </a:t>
            </a:r>
            <a:endParaRPr lang="en-GB" dirty="0" smtClean="0"/>
          </a:p>
          <a:p>
            <a:pPr marL="850392" lvl="1" indent="-457200">
              <a:buFont typeface="+mj-lt"/>
              <a:buAutoNum type="arabicPeriod"/>
            </a:pPr>
            <a:r>
              <a:rPr lang="sl-SI" dirty="0" smtClean="0"/>
              <a:t>omogočajo kolonizacijo (naseljevanje)</a:t>
            </a:r>
            <a:r>
              <a:rPr lang="en-GB" dirty="0" smtClean="0"/>
              <a:t> </a:t>
            </a:r>
            <a:r>
              <a:rPr lang="sl-SI" dirty="0" smtClean="0"/>
              <a:t>in</a:t>
            </a:r>
            <a:r>
              <a:rPr lang="en-GB" dirty="0" smtClean="0"/>
              <a:t> 		</a:t>
            </a:r>
            <a:r>
              <a:rPr lang="sl-SI" dirty="0" smtClean="0"/>
              <a:t>adherenca na telesne površine ali invazijo </a:t>
            </a:r>
            <a:r>
              <a:rPr lang="en-GB" dirty="0" smtClean="0"/>
              <a:t>	</a:t>
            </a:r>
            <a:r>
              <a:rPr lang="sl-SI" dirty="0" smtClean="0"/>
              <a:t>(vdiranje) v tkiva in organe</a:t>
            </a:r>
            <a:endParaRPr lang="en-GB" dirty="0" smtClean="0"/>
          </a:p>
          <a:p>
            <a:pPr marL="850392" lvl="1" indent="-457200">
              <a:buFont typeface="+mj-lt"/>
              <a:buAutoNum type="arabicPeriod"/>
            </a:pPr>
            <a:r>
              <a:rPr lang="sl-SI" dirty="0" smtClean="0"/>
              <a:t>okvarjajo gostiteljeve celice (toksini)</a:t>
            </a:r>
            <a:endParaRPr lang="en-GB" dirty="0"/>
          </a:p>
          <a:p>
            <a:pPr marL="850392" lvl="1" indent="-457200">
              <a:buFont typeface="+mj-lt"/>
              <a:buAutoNum type="arabicPeriod"/>
            </a:pPr>
            <a:r>
              <a:rPr lang="en-GB" dirty="0" err="1" smtClean="0"/>
              <a:t>Izmikanje</a:t>
            </a:r>
            <a:r>
              <a:rPr lang="en-GB" dirty="0" smtClean="0"/>
              <a:t> </a:t>
            </a:r>
            <a:r>
              <a:rPr lang="en-GB" dirty="0" err="1" smtClean="0"/>
              <a:t>obrambi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Patogeneza</a:t>
            </a:r>
            <a:r>
              <a:rPr lang="en-GB" dirty="0" smtClean="0"/>
              <a:t> - </a:t>
            </a:r>
            <a:r>
              <a:rPr lang="en-GB" sz="4000" dirty="0" err="1" smtClean="0"/>
              <a:t>potek</a:t>
            </a:r>
            <a:r>
              <a:rPr lang="en-GB" sz="4000" dirty="0" smtClean="0"/>
              <a:t> </a:t>
            </a:r>
            <a:r>
              <a:rPr lang="en-GB" sz="4000" dirty="0" err="1" smtClean="0"/>
              <a:t>bolezni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l-SI" dirty="0" smtClean="0"/>
              <a:t>Kombinacija škodljivega delovanja MO in</a:t>
            </a:r>
            <a:r>
              <a:rPr lang="en-GB" dirty="0" smtClean="0"/>
              <a:t>/</a:t>
            </a:r>
            <a:r>
              <a:rPr lang="en-GB" dirty="0" err="1" smtClean="0"/>
              <a:t>ali</a:t>
            </a:r>
            <a:r>
              <a:rPr lang="sl-SI" dirty="0" smtClean="0"/>
              <a:t> imunskega odziva</a:t>
            </a:r>
          </a:p>
          <a:p>
            <a:r>
              <a:rPr lang="sl-SI" dirty="0" smtClean="0"/>
              <a:t>Patogene bakterije so lahko:</a:t>
            </a:r>
            <a:endParaRPr lang="en-GB" dirty="0" smtClean="0"/>
          </a:p>
          <a:p>
            <a:pPr lvl="1"/>
            <a:r>
              <a:rPr lang="sl-SI" dirty="0" smtClean="0"/>
              <a:t>Znotrajcelične (naselijo gostiteljeve celice</a:t>
            </a:r>
            <a:r>
              <a:rPr lang="en-GB" dirty="0" smtClean="0"/>
              <a:t>)</a:t>
            </a:r>
          </a:p>
          <a:p>
            <a:pPr lvl="1"/>
            <a:r>
              <a:rPr lang="sl-SI" dirty="0" smtClean="0"/>
              <a:t>Izločanje ekso</a:t>
            </a:r>
            <a:r>
              <a:rPr lang="en-GB" dirty="0" smtClean="0"/>
              <a:t>-</a:t>
            </a:r>
            <a:r>
              <a:rPr lang="sl-SI" dirty="0" smtClean="0"/>
              <a:t> in endotoksinov</a:t>
            </a:r>
            <a:r>
              <a:rPr lang="en-GB" dirty="0"/>
              <a:t/>
            </a:r>
            <a:br>
              <a:rPr lang="en-GB" dirty="0"/>
            </a:br>
            <a:r>
              <a:rPr lang="sl-SI" dirty="0" smtClean="0"/>
              <a:t>(npr. celična stena G</a:t>
            </a:r>
            <a:r>
              <a:rPr lang="sl-SI" baseline="30000" dirty="0" smtClean="0"/>
              <a:t>-</a:t>
            </a:r>
            <a:r>
              <a:rPr lang="en-GB" baseline="30000" dirty="0" smtClean="0"/>
              <a:t> </a:t>
            </a:r>
            <a:r>
              <a:rPr lang="sl-SI" dirty="0" smtClean="0"/>
              <a:t>bakterij)</a:t>
            </a:r>
            <a:endParaRPr lang="en-GB" dirty="0" smtClean="0"/>
          </a:p>
          <a:p>
            <a:pPr lvl="1"/>
            <a:r>
              <a:rPr lang="sl-SI" dirty="0" smtClean="0"/>
              <a:t>Aktivacija protibakterijskih imunskih mehanizmov, ki poškodujejo telesne celice – kronična vnetja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Vstopna mesta za patogene bakterije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Oči</a:t>
            </a:r>
            <a:r>
              <a:rPr lang="en-GB" dirty="0" smtClean="0"/>
              <a:t>, </a:t>
            </a:r>
            <a:r>
              <a:rPr lang="en-GB" dirty="0" err="1" smtClean="0"/>
              <a:t>nos</a:t>
            </a:r>
            <a:r>
              <a:rPr lang="en-GB" dirty="0" smtClean="0"/>
              <a:t>, </a:t>
            </a:r>
            <a:r>
              <a:rPr lang="en-GB" dirty="0" err="1" smtClean="0"/>
              <a:t>usta</a:t>
            </a:r>
            <a:r>
              <a:rPr lang="en-GB" dirty="0" smtClean="0"/>
              <a:t>, </a:t>
            </a:r>
            <a:r>
              <a:rPr lang="en-GB" dirty="0" err="1" smtClean="0"/>
              <a:t>ušesi</a:t>
            </a:r>
            <a:endParaRPr lang="en-GB" dirty="0"/>
          </a:p>
          <a:p>
            <a:r>
              <a:rPr lang="en-GB" dirty="0" err="1" smtClean="0"/>
              <a:t>Sluznica</a:t>
            </a:r>
            <a:r>
              <a:rPr lang="en-GB" dirty="0" smtClean="0"/>
              <a:t> </a:t>
            </a:r>
            <a:r>
              <a:rPr lang="en-GB" dirty="0" err="1" smtClean="0"/>
              <a:t>dihal</a:t>
            </a:r>
            <a:r>
              <a:rPr lang="en-GB" dirty="0"/>
              <a:t> </a:t>
            </a:r>
            <a:r>
              <a:rPr lang="en-GB" dirty="0" smtClean="0"/>
              <a:t>in </a:t>
            </a:r>
            <a:r>
              <a:rPr lang="en-GB" dirty="0" err="1" smtClean="0"/>
              <a:t>prebavil</a:t>
            </a:r>
            <a:endParaRPr lang="en-GB" dirty="0" smtClean="0"/>
          </a:p>
          <a:p>
            <a:r>
              <a:rPr lang="en-GB" dirty="0" err="1" smtClean="0"/>
              <a:t>Sluznica</a:t>
            </a:r>
            <a:r>
              <a:rPr lang="en-GB" dirty="0" smtClean="0"/>
              <a:t> </a:t>
            </a:r>
            <a:r>
              <a:rPr lang="en-GB" dirty="0" err="1" smtClean="0"/>
              <a:t>spolovil</a:t>
            </a:r>
            <a:r>
              <a:rPr lang="en-GB" dirty="0" smtClean="0"/>
              <a:t> in </a:t>
            </a:r>
            <a:r>
              <a:rPr lang="en-GB" dirty="0" err="1" smtClean="0"/>
              <a:t>izločal</a:t>
            </a:r>
            <a:endParaRPr lang="en-GB" dirty="0" smtClean="0"/>
          </a:p>
          <a:p>
            <a:r>
              <a:rPr lang="sl-SI" dirty="0" smtClean="0"/>
              <a:t>Okvarjena koža </a:t>
            </a:r>
            <a:r>
              <a:rPr lang="sl-SI" sz="2000" dirty="0" smtClean="0"/>
              <a:t>(rane, opekline, vnetne in bolezenske spremembe) – kolonizacija, nato širjenje po telesu</a:t>
            </a:r>
          </a:p>
          <a:p>
            <a:r>
              <a:rPr lang="sl-SI" dirty="0" smtClean="0"/>
              <a:t>Okvarjene sluznice </a:t>
            </a:r>
            <a:r>
              <a:rPr lang="sl-SI" sz="2000" dirty="0" smtClean="0"/>
              <a:t>(poškodbe, vnetne, tumorske in druge bolezenske spremembe) – širjenje po telesu</a:t>
            </a:r>
            <a:endParaRPr lang="en-GB" sz="2000" dirty="0" smtClean="0"/>
          </a:p>
          <a:p>
            <a:pPr lvl="1"/>
            <a:r>
              <a:rPr lang="en-GB" sz="1800" dirty="0" err="1" smtClean="0"/>
              <a:t>Cistična</a:t>
            </a:r>
            <a:r>
              <a:rPr lang="en-GB" sz="1800" dirty="0" smtClean="0"/>
              <a:t> </a:t>
            </a:r>
            <a:r>
              <a:rPr lang="en-GB" sz="1800" dirty="0" err="1" smtClean="0"/>
              <a:t>fibroza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Neposreden vnos MO skozi kožo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 smtClean="0"/>
              <a:t>Okvara kože </a:t>
            </a:r>
            <a:r>
              <a:rPr lang="sl-SI" dirty="0" smtClean="0"/>
              <a:t>(vbod, </a:t>
            </a:r>
            <a:r>
              <a:rPr lang="sl-SI" dirty="0"/>
              <a:t>u</a:t>
            </a:r>
            <a:r>
              <a:rPr lang="sl-SI" dirty="0" smtClean="0"/>
              <a:t>reznina, ugriz, rana, opeklina,</a:t>
            </a:r>
            <a:r>
              <a:rPr lang="en-GB" dirty="0" smtClean="0"/>
              <a:t> </a:t>
            </a:r>
            <a:r>
              <a:rPr lang="sl-SI" dirty="0" smtClean="0"/>
              <a:t>...)</a:t>
            </a:r>
          </a:p>
          <a:p>
            <a:pPr>
              <a:buNone/>
            </a:pPr>
            <a:r>
              <a:rPr lang="sl-SI" dirty="0" smtClean="0"/>
              <a:t>	Okužba – pri poškodbi (okuženi predmeti), z umazanimi rokami</a:t>
            </a:r>
          </a:p>
          <a:p>
            <a:r>
              <a:rPr lang="sl-SI" dirty="0" smtClean="0"/>
              <a:t>Vnos z vektorjem ali prenašalcem (npr. klop – borelija)</a:t>
            </a: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49080"/>
            <a:ext cx="397844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Neposreden vnos MO skozi sluznice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Aerogeno z vdihavanjem (aerosol)</a:t>
            </a:r>
          </a:p>
          <a:p>
            <a:r>
              <a:rPr lang="sl-SI" dirty="0" smtClean="0"/>
              <a:t>Prenos s stikom:</a:t>
            </a:r>
            <a:endParaRPr lang="en-GB" dirty="0" smtClean="0"/>
          </a:p>
          <a:p>
            <a:pPr lvl="1"/>
            <a:r>
              <a:rPr lang="sl-SI" dirty="0" smtClean="0"/>
              <a:t>s spolnim  prenosom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l-SI" dirty="0" smtClean="0"/>
              <a:t>(npr. </a:t>
            </a:r>
            <a:r>
              <a:rPr lang="sl-SI" i="1" dirty="0" smtClean="0"/>
              <a:t>Treponema</a:t>
            </a:r>
            <a:r>
              <a:rPr lang="en-GB" i="1" dirty="0" smtClean="0"/>
              <a:t> </a:t>
            </a:r>
            <a:r>
              <a:rPr lang="sl-SI" i="1" dirty="0" smtClean="0"/>
              <a:t>pallidum</a:t>
            </a:r>
            <a:r>
              <a:rPr lang="sl-SI" dirty="0" smtClean="0"/>
              <a:t> – sifilis)</a:t>
            </a:r>
            <a:endParaRPr lang="en-GB" dirty="0" smtClean="0"/>
          </a:p>
          <a:p>
            <a:pPr lvl="1"/>
            <a:r>
              <a:rPr lang="sl-SI" dirty="0" smtClean="0"/>
              <a:t>fekalno oralni prenos (enterobakterije)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sl-SI" dirty="0" smtClean="0"/>
              <a:t>Posreden vnos MO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Z okuženimi predmeti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l-SI" dirty="0" smtClean="0"/>
              <a:t>(oblačila, nesterilni </a:t>
            </a:r>
            <a:r>
              <a:rPr lang="en-GB" dirty="0" err="1" smtClean="0"/>
              <a:t>medicinski</a:t>
            </a:r>
            <a:r>
              <a:rPr lang="en-GB" dirty="0" smtClean="0"/>
              <a:t> </a:t>
            </a:r>
            <a:r>
              <a:rPr lang="en-GB" dirty="0" err="1" smtClean="0"/>
              <a:t>pripomočki</a:t>
            </a:r>
            <a:r>
              <a:rPr lang="sl-SI" dirty="0" smtClean="0"/>
              <a:t>, ...)</a:t>
            </a:r>
          </a:p>
          <a:p>
            <a:r>
              <a:rPr lang="sl-SI" dirty="0" smtClean="0"/>
              <a:t>Z zaužitjem okužene hrane in pijače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l-SI" dirty="0" smtClean="0"/>
              <a:t>(npr.  </a:t>
            </a:r>
            <a:r>
              <a:rPr lang="sl-SI" i="1" dirty="0" smtClean="0"/>
              <a:t>Salmonella</a:t>
            </a:r>
            <a:r>
              <a:rPr lang="en-GB" i="1" dirty="0" smtClean="0"/>
              <a:t> spp., V. </a:t>
            </a:r>
            <a:r>
              <a:rPr lang="en-GB" i="1" dirty="0" err="1" smtClean="0"/>
              <a:t>cholerae</a:t>
            </a:r>
            <a:r>
              <a:rPr lang="sl-SI" dirty="0" smtClean="0"/>
              <a:t>)</a:t>
            </a:r>
            <a:endParaRPr lang="en-GB" dirty="0" smtClean="0"/>
          </a:p>
          <a:p>
            <a:r>
              <a:rPr lang="en-GB" dirty="0" err="1" smtClean="0"/>
              <a:t>Živalski</a:t>
            </a:r>
            <a:r>
              <a:rPr lang="en-GB" dirty="0" smtClean="0"/>
              <a:t> </a:t>
            </a:r>
            <a:r>
              <a:rPr lang="en-GB" dirty="0" err="1" smtClean="0"/>
              <a:t>vektorji</a:t>
            </a: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en-GB" dirty="0" smtClean="0"/>
              <a:t>*</a:t>
            </a:r>
            <a:r>
              <a:rPr lang="sl-SI" dirty="0" smtClean="0"/>
              <a:t>Horizontalen prenos – med gostitelji</a:t>
            </a:r>
          </a:p>
          <a:p>
            <a:pPr>
              <a:buNone/>
            </a:pPr>
            <a:r>
              <a:rPr lang="en-GB" dirty="0" smtClean="0"/>
              <a:t>*</a:t>
            </a:r>
            <a:r>
              <a:rPr lang="sl-SI" dirty="0" smtClean="0"/>
              <a:t>Vetikalen prenos – s staršev na potomce (npr. po placenti, npr. </a:t>
            </a:r>
            <a:r>
              <a:rPr lang="sl-SI" i="1" dirty="0" smtClean="0"/>
              <a:t>Listeria monocitogenes</a:t>
            </a:r>
            <a:r>
              <a:rPr lang="sl-SI" dirty="0" smtClean="0"/>
              <a:t>)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9402</TotalTime>
  <Words>404</Words>
  <Application>Microsoft Office PowerPoint</Application>
  <PresentationFormat>Diaprojekcija na zaslonu (4:3)</PresentationFormat>
  <Paragraphs>87</Paragraphs>
  <Slides>15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Flow</vt:lpstr>
      <vt:lpstr>PATOGENOST IN VIRULENCA</vt:lpstr>
      <vt:lpstr>PowerPointova predstavitev</vt:lpstr>
      <vt:lpstr>Patogenost</vt:lpstr>
      <vt:lpstr>Vpliv na patogenost</vt:lpstr>
      <vt:lpstr>Patogeneza - potek bolezni </vt:lpstr>
      <vt:lpstr>Vstopna mesta za patogene bakterije</vt:lpstr>
      <vt:lpstr>Neposreden vnos MO skozi kožo</vt:lpstr>
      <vt:lpstr>Neposreden vnos MO skozi sluznice</vt:lpstr>
      <vt:lpstr>Posreden vnos MO</vt:lpstr>
      <vt:lpstr>Adherenca</vt:lpstr>
      <vt:lpstr>Prepreke na sluznicah</vt:lpstr>
      <vt:lpstr>Invazivnost bakterij – virulentni dejavniki</vt:lpstr>
      <vt:lpstr>PowerPointova predstavitev</vt:lpstr>
      <vt:lpstr>Kochovi postulati</vt:lpstr>
      <vt:lpstr>Kochovi postulati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PATOGENOST IN VIRULENCA</dc:title>
  <dc:creator>uporabnik</dc:creator>
  <cp:lastModifiedBy>Tjaša Klemen</cp:lastModifiedBy>
  <cp:revision>29</cp:revision>
  <dcterms:created xsi:type="dcterms:W3CDTF">2016-11-25T18:29:45Z</dcterms:created>
  <dcterms:modified xsi:type="dcterms:W3CDTF">2017-12-04T08:36:17Z</dcterms:modified>
</cp:coreProperties>
</file>