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57" r:id="rId3"/>
    <p:sldId id="258" r:id="rId4"/>
    <p:sldId id="259" r:id="rId5"/>
    <p:sldId id="264" r:id="rId6"/>
    <p:sldId id="274" r:id="rId7"/>
    <p:sldId id="273" r:id="rId8"/>
    <p:sldId id="267" r:id="rId9"/>
    <p:sldId id="268" r:id="rId10"/>
    <p:sldId id="261" r:id="rId11"/>
    <p:sldId id="263" r:id="rId12"/>
    <p:sldId id="275" r:id="rId13"/>
    <p:sldId id="271"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349" autoAdjust="0"/>
  </p:normalViewPr>
  <p:slideViewPr>
    <p:cSldViewPr snapToGrid="0">
      <p:cViewPr>
        <p:scale>
          <a:sx n="108" d="100"/>
          <a:sy n="108" d="100"/>
        </p:scale>
        <p:origin x="-6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EEF8F9-F5B0-41FD-97B7-307BF16EDCF9}" type="datetimeFigureOut">
              <a:rPr lang="sl-SI" smtClean="0"/>
              <a:t>28.9.2017</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F49842-48A3-4874-BC95-4C1422AD4E36}" type="slidenum">
              <a:rPr lang="sl-SI" smtClean="0"/>
              <a:t>‹#›</a:t>
            </a:fld>
            <a:endParaRPr lang="sl-SI"/>
          </a:p>
        </p:txBody>
      </p:sp>
    </p:spTree>
    <p:extLst>
      <p:ext uri="{BB962C8B-B14F-4D97-AF65-F5344CB8AC3E}">
        <p14:creationId xmlns:p14="http://schemas.microsoft.com/office/powerpoint/2010/main" val="342658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smtClean="0">
                <a:solidFill>
                  <a:schemeClr val="tx1"/>
                </a:solidFill>
              </a:rPr>
              <a:t>Razpršila običajno razpršijo po morski gladini s pomočjo letal ali ladij. Za to, da bi bila razpršila čim bolj učinkovita, odgovorni za izlitja nafte poskušajo uporabiti najbolj učinkovito kombinacijo med velikostjo delcev, koncentracijo in časom uporabe razpršil. Poleg teh faktorjev je zelo pomembna tudi lokacija delovanja razpršil, s pomočjo infrardečih žarkov ugotavljajo mesta z največjo koncentracijo nafte. S premikanjem nafte na ta način omogočamo varnejše življenje živalim, ki imajo stik s površinami morij in možnost, da se ta nafta razgradi s pomočjo bakterij. Proces, ki se mu reče biološko vračanje(</a:t>
            </a:r>
            <a:r>
              <a:rPr lang="sl-SI" dirty="0" err="1" smtClean="0">
                <a:solidFill>
                  <a:schemeClr val="tx1"/>
                </a:solidFill>
              </a:rPr>
              <a:t>bioremedijacija</a:t>
            </a:r>
            <a:r>
              <a:rPr lang="sl-SI" dirty="0" smtClean="0">
                <a:solidFill>
                  <a:schemeClr val="tx1"/>
                </a:solidFill>
              </a:rPr>
              <a:t>) se lahko uporabi pri pospeševanju procesa razgrajevanja izlite nafte. V tem procesu bakterije dodajajo v onesnaženo okolje, da pomagajo pri oksidaciji nafte. Včasih ta proces lahko poteka zelo počasi zaradi razsežnosti oceanov</a:t>
            </a:r>
          </a:p>
          <a:p>
            <a:endParaRPr lang="sl-SI" dirty="0"/>
          </a:p>
        </p:txBody>
      </p:sp>
      <p:sp>
        <p:nvSpPr>
          <p:cNvPr id="4" name="Označba mesta številke diapozitiva 3"/>
          <p:cNvSpPr>
            <a:spLocks noGrp="1"/>
          </p:cNvSpPr>
          <p:nvPr>
            <p:ph type="sldNum" sz="quarter" idx="10"/>
          </p:nvPr>
        </p:nvSpPr>
        <p:spPr/>
        <p:txBody>
          <a:bodyPr/>
          <a:lstStyle/>
          <a:p>
            <a:fld id="{56F49842-48A3-4874-BC95-4C1422AD4E36}" type="slidenum">
              <a:rPr lang="sl-SI" smtClean="0"/>
              <a:t>5</a:t>
            </a:fld>
            <a:endParaRPr lang="sl-SI"/>
          </a:p>
        </p:txBody>
      </p:sp>
    </p:spTree>
    <p:extLst>
      <p:ext uri="{BB962C8B-B14F-4D97-AF65-F5344CB8AC3E}">
        <p14:creationId xmlns:p14="http://schemas.microsoft.com/office/powerpoint/2010/main" val="50202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solidFill>
                  <a:schemeClr val="tx1"/>
                </a:solidFill>
              </a:rPr>
              <a:t>Včasih</a:t>
            </a:r>
            <a:r>
              <a:rPr lang="en-GB" dirty="0" smtClean="0">
                <a:solidFill>
                  <a:schemeClr val="tx1"/>
                </a:solidFill>
              </a:rPr>
              <a:t> ta </a:t>
            </a:r>
            <a:r>
              <a:rPr lang="en-GB" dirty="0" err="1" smtClean="0">
                <a:solidFill>
                  <a:schemeClr val="tx1"/>
                </a:solidFill>
              </a:rPr>
              <a:t>proces</a:t>
            </a:r>
            <a:r>
              <a:rPr lang="en-GB" dirty="0" smtClean="0">
                <a:solidFill>
                  <a:schemeClr val="tx1"/>
                </a:solidFill>
              </a:rPr>
              <a:t> </a:t>
            </a:r>
            <a:r>
              <a:rPr lang="en-GB" dirty="0" err="1" smtClean="0">
                <a:solidFill>
                  <a:schemeClr val="tx1"/>
                </a:solidFill>
              </a:rPr>
              <a:t>lahko</a:t>
            </a:r>
            <a:r>
              <a:rPr lang="en-GB" dirty="0" smtClean="0">
                <a:solidFill>
                  <a:schemeClr val="tx1"/>
                </a:solidFill>
              </a:rPr>
              <a:t> </a:t>
            </a:r>
            <a:r>
              <a:rPr lang="en-GB" dirty="0" err="1" smtClean="0">
                <a:solidFill>
                  <a:schemeClr val="tx1"/>
                </a:solidFill>
              </a:rPr>
              <a:t>poteka</a:t>
            </a:r>
            <a:r>
              <a:rPr lang="en-GB" dirty="0" smtClean="0">
                <a:solidFill>
                  <a:schemeClr val="tx1"/>
                </a:solidFill>
              </a:rPr>
              <a:t> </a:t>
            </a:r>
            <a:r>
              <a:rPr lang="en-GB" dirty="0" err="1" smtClean="0">
                <a:solidFill>
                  <a:schemeClr val="tx1"/>
                </a:solidFill>
              </a:rPr>
              <a:t>zelo</a:t>
            </a:r>
            <a:r>
              <a:rPr lang="en-GB" dirty="0" smtClean="0">
                <a:solidFill>
                  <a:schemeClr val="tx1"/>
                </a:solidFill>
              </a:rPr>
              <a:t> </a:t>
            </a:r>
            <a:r>
              <a:rPr lang="en-GB" dirty="0" err="1" smtClean="0">
                <a:solidFill>
                  <a:schemeClr val="tx1"/>
                </a:solidFill>
              </a:rPr>
              <a:t>počasi</a:t>
            </a:r>
            <a:r>
              <a:rPr lang="en-GB" dirty="0" smtClean="0">
                <a:solidFill>
                  <a:schemeClr val="tx1"/>
                </a:solidFill>
              </a:rPr>
              <a:t> </a:t>
            </a:r>
            <a:r>
              <a:rPr lang="en-GB" dirty="0" err="1" smtClean="0">
                <a:solidFill>
                  <a:schemeClr val="tx1"/>
                </a:solidFill>
              </a:rPr>
              <a:t>zaradi</a:t>
            </a:r>
            <a:r>
              <a:rPr lang="en-GB" dirty="0" smtClean="0">
                <a:solidFill>
                  <a:schemeClr val="tx1"/>
                </a:solidFill>
              </a:rPr>
              <a:t> </a:t>
            </a:r>
            <a:r>
              <a:rPr lang="en-GB" dirty="0" err="1" smtClean="0">
                <a:solidFill>
                  <a:schemeClr val="tx1"/>
                </a:solidFill>
              </a:rPr>
              <a:t>razsežnosti</a:t>
            </a:r>
            <a:r>
              <a:rPr lang="en-GB" dirty="0" smtClean="0">
                <a:solidFill>
                  <a:schemeClr val="tx1"/>
                </a:solidFill>
              </a:rPr>
              <a:t> </a:t>
            </a:r>
            <a:r>
              <a:rPr lang="en-GB" dirty="0" err="1" smtClean="0">
                <a:solidFill>
                  <a:schemeClr val="tx1"/>
                </a:solidFill>
              </a:rPr>
              <a:t>oceanov</a:t>
            </a:r>
            <a:endParaRPr lang="en-GB" dirty="0" smtClean="0">
              <a:solidFill>
                <a:schemeClr val="tx1"/>
              </a:solidFill>
            </a:endParaRPr>
          </a:p>
          <a:p>
            <a:endParaRPr lang="en-GB" dirty="0"/>
          </a:p>
        </p:txBody>
      </p:sp>
      <p:sp>
        <p:nvSpPr>
          <p:cNvPr id="4" name="Ograda številke diapozitiva 3"/>
          <p:cNvSpPr>
            <a:spLocks noGrp="1"/>
          </p:cNvSpPr>
          <p:nvPr>
            <p:ph type="sldNum" sz="quarter" idx="10"/>
          </p:nvPr>
        </p:nvSpPr>
        <p:spPr/>
        <p:txBody>
          <a:bodyPr/>
          <a:lstStyle/>
          <a:p>
            <a:fld id="{56F49842-48A3-4874-BC95-4C1422AD4E36}" type="slidenum">
              <a:rPr lang="sl-SI" smtClean="0"/>
              <a:t>6</a:t>
            </a:fld>
            <a:endParaRPr lang="sl-SI"/>
          </a:p>
        </p:txBody>
      </p:sp>
    </p:spTree>
    <p:extLst>
      <p:ext uri="{BB962C8B-B14F-4D97-AF65-F5344CB8AC3E}">
        <p14:creationId xmlns:p14="http://schemas.microsoft.com/office/powerpoint/2010/main" val="1662282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kern="1200" dirty="0" smtClean="0">
                <a:solidFill>
                  <a:schemeClr val="tx1"/>
                </a:solidFill>
                <a:effectLst/>
                <a:latin typeface="+mn-lt"/>
                <a:ea typeface="+mn-ea"/>
                <a:cs typeface="+mn-cs"/>
              </a:rPr>
              <a:t>Oceanski tokovi preprečujejo, da bi nafta prišla do obale, konstantno mešanje nafte in vode pa je omogočilo,</a:t>
            </a:r>
            <a:r>
              <a:rPr lang="sl-SI" sz="1200" kern="1200" baseline="0" dirty="0" smtClean="0">
                <a:solidFill>
                  <a:schemeClr val="tx1"/>
                </a:solidFill>
                <a:effectLst/>
                <a:latin typeface="+mn-lt"/>
                <a:ea typeface="+mn-ea"/>
                <a:cs typeface="+mn-cs"/>
              </a:rPr>
              <a:t> da so se razrasle predvsem 3 vrste bakterij, ki jih najdemo na obali in v toplih vodah</a:t>
            </a:r>
            <a:endParaRPr lang="sl-SI" sz="1200" kern="1200" dirty="0" smtClean="0">
              <a:solidFill>
                <a:schemeClr val="tx1"/>
              </a:solidFill>
              <a:effectLst/>
              <a:latin typeface="+mn-lt"/>
              <a:ea typeface="+mn-ea"/>
              <a:cs typeface="+mn-cs"/>
            </a:endParaRPr>
          </a:p>
        </p:txBody>
      </p:sp>
      <p:sp>
        <p:nvSpPr>
          <p:cNvPr id="4" name="Ograda številke diapozitiva 3"/>
          <p:cNvSpPr>
            <a:spLocks noGrp="1"/>
          </p:cNvSpPr>
          <p:nvPr>
            <p:ph type="sldNum" sz="quarter" idx="10"/>
          </p:nvPr>
        </p:nvSpPr>
        <p:spPr/>
        <p:txBody>
          <a:bodyPr/>
          <a:lstStyle/>
          <a:p>
            <a:fld id="{56F49842-48A3-4874-BC95-4C1422AD4E36}" type="slidenum">
              <a:rPr lang="sl-SI" smtClean="0"/>
              <a:t>7</a:t>
            </a:fld>
            <a:endParaRPr lang="sl-SI"/>
          </a:p>
        </p:txBody>
      </p:sp>
    </p:spTree>
    <p:extLst>
      <p:ext uri="{BB962C8B-B14F-4D97-AF65-F5344CB8AC3E}">
        <p14:creationId xmlns:p14="http://schemas.microsoft.com/office/powerpoint/2010/main" val="3694469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dirty="0" smtClean="0"/>
              <a:t>Živijo globoko pod gladino morja in imajo rade nizke temperature (okoli 5 stopinj Celzija).</a:t>
            </a:r>
          </a:p>
        </p:txBody>
      </p:sp>
      <p:sp>
        <p:nvSpPr>
          <p:cNvPr id="4" name="Ograda številke diapozitiva 3"/>
          <p:cNvSpPr>
            <a:spLocks noGrp="1"/>
          </p:cNvSpPr>
          <p:nvPr>
            <p:ph type="sldNum" sz="quarter" idx="10"/>
          </p:nvPr>
        </p:nvSpPr>
        <p:spPr/>
        <p:txBody>
          <a:bodyPr/>
          <a:lstStyle/>
          <a:p>
            <a:fld id="{56F49842-48A3-4874-BC95-4C1422AD4E36}" type="slidenum">
              <a:rPr lang="sl-SI" smtClean="0"/>
              <a:t>8</a:t>
            </a:fld>
            <a:endParaRPr lang="sl-SI"/>
          </a:p>
        </p:txBody>
      </p:sp>
    </p:spTree>
    <p:extLst>
      <p:ext uri="{BB962C8B-B14F-4D97-AF65-F5344CB8AC3E}">
        <p14:creationId xmlns:p14="http://schemas.microsoft.com/office/powerpoint/2010/main" val="3491659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Poleg prej navedene bakterije, tudi ta zelo dobro uspeva v hladnem</a:t>
            </a:r>
            <a:r>
              <a:rPr lang="sl-SI" baseline="0" dirty="0" smtClean="0"/>
              <a:t> okolju</a:t>
            </a:r>
            <a:endParaRPr lang="en-GB" dirty="0"/>
          </a:p>
        </p:txBody>
      </p:sp>
      <p:sp>
        <p:nvSpPr>
          <p:cNvPr id="4" name="Ograda številke diapozitiva 3"/>
          <p:cNvSpPr>
            <a:spLocks noGrp="1"/>
          </p:cNvSpPr>
          <p:nvPr>
            <p:ph type="sldNum" sz="quarter" idx="10"/>
          </p:nvPr>
        </p:nvSpPr>
        <p:spPr/>
        <p:txBody>
          <a:bodyPr/>
          <a:lstStyle/>
          <a:p>
            <a:fld id="{56F49842-48A3-4874-BC95-4C1422AD4E36}" type="slidenum">
              <a:rPr lang="sl-SI" smtClean="0"/>
              <a:t>9</a:t>
            </a:fld>
            <a:endParaRPr lang="sl-SI"/>
          </a:p>
        </p:txBody>
      </p:sp>
    </p:spTree>
    <p:extLst>
      <p:ext uri="{BB962C8B-B14F-4D97-AF65-F5344CB8AC3E}">
        <p14:creationId xmlns:p14="http://schemas.microsoft.com/office/powerpoint/2010/main" val="2855964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Ker</a:t>
            </a:r>
            <a:r>
              <a:rPr lang="sl-SI" baseline="0" dirty="0" smtClean="0"/>
              <a:t> </a:t>
            </a:r>
            <a:r>
              <a:rPr lang="sl-SI" baseline="0" dirty="0" err="1" smtClean="0"/>
              <a:t>mikro</a:t>
            </a:r>
            <a:r>
              <a:rPr lang="sl-SI" baseline="0" dirty="0" smtClean="0"/>
              <a:t>-organizmom ne uspe vsega očistiti, je ostanek še vedno treba ročno odstraniti, kjer pridejo prav kemijska sredstva</a:t>
            </a:r>
          </a:p>
          <a:p>
            <a:endParaRPr lang="sl-SI" baseline="0" dirty="0" smtClean="0"/>
          </a:p>
          <a:p>
            <a:r>
              <a:rPr lang="sl-SI" baseline="0" dirty="0" smtClean="0"/>
              <a:t>Nafta se s tem ne razgradi, ampak jo na ta način le lažje odstranimo s površja zemlje, pri tem pa nam pomagajo Emulgatorji in </a:t>
            </a:r>
            <a:r>
              <a:rPr lang="sl-SI" baseline="0" dirty="0" err="1" smtClean="0"/>
              <a:t>Disperzanti</a:t>
            </a:r>
            <a:endParaRPr lang="en-GB" dirty="0"/>
          </a:p>
        </p:txBody>
      </p:sp>
      <p:sp>
        <p:nvSpPr>
          <p:cNvPr id="4" name="Ograda številke diapozitiva 3"/>
          <p:cNvSpPr>
            <a:spLocks noGrp="1"/>
          </p:cNvSpPr>
          <p:nvPr>
            <p:ph type="sldNum" sz="quarter" idx="10"/>
          </p:nvPr>
        </p:nvSpPr>
        <p:spPr/>
        <p:txBody>
          <a:bodyPr/>
          <a:lstStyle/>
          <a:p>
            <a:fld id="{56F49842-48A3-4874-BC95-4C1422AD4E36}" type="slidenum">
              <a:rPr lang="sl-SI" smtClean="0"/>
              <a:t>10</a:t>
            </a:fld>
            <a:endParaRPr lang="sl-SI"/>
          </a:p>
        </p:txBody>
      </p:sp>
    </p:spTree>
    <p:extLst>
      <p:ext uri="{BB962C8B-B14F-4D97-AF65-F5344CB8AC3E}">
        <p14:creationId xmlns:p14="http://schemas.microsoft.com/office/powerpoint/2010/main" val="4009727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b="1" dirty="0" smtClean="0">
                <a:solidFill>
                  <a:schemeClr val="tx1"/>
                </a:solidFill>
              </a:rPr>
              <a:t>po izlitju nafte v Mehiškem zalivu se je pojavilo veliko predlogov kako bi </a:t>
            </a:r>
            <a:r>
              <a:rPr lang="sl-SI" dirty="0" smtClean="0">
                <a:solidFill>
                  <a:schemeClr val="tx1"/>
                </a:solidFill>
              </a:rPr>
              <a:t>zajezili in odstranili rastoči vse večji naftni madež. Obstaja mnogo metod za čiščenje, nekaj od teh je trenutno že v uporabi, pojavile pa so se </a:t>
            </a:r>
            <a:r>
              <a:rPr lang="sl-SI" b="1" dirty="0" smtClean="0">
                <a:solidFill>
                  <a:schemeClr val="tx1"/>
                </a:solidFill>
              </a:rPr>
              <a:t>tudi nekatere nekonvencionalne rešitve.</a:t>
            </a:r>
            <a:endParaRPr lang="sl-SI"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l-SI"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l-SI"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l-SI" b="1" dirty="0" smtClean="0"/>
              <a:t>Podvodni </a:t>
            </a:r>
            <a:r>
              <a:rPr lang="sl-SI" b="1" dirty="0" err="1" smtClean="0"/>
              <a:t>razgrajevalci</a:t>
            </a:r>
            <a:endParaRPr lang="sl-SI"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smtClean="0"/>
              <a:t>Ta metoda je bila v času prvega izlitja v aprilu še povsem </a:t>
            </a:r>
            <a:r>
              <a:rPr lang="sl-SI" dirty="0" err="1" smtClean="0"/>
              <a:t>ekspirimentalna</a:t>
            </a:r>
            <a:r>
              <a:rPr lang="sl-SI" dirty="0" smtClean="0"/>
              <a:t>, ideja je, da bi nafto razgradili na neškodljive gradnike že preden bi dosegla gladino. Problemi se pojavljajo zaradi velike globine in potrebe po uporabi posebnih globokomorskih plovil.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l-SI" b="1" dirty="0" smtClean="0"/>
              <a:t>Kontrolirani požigi</a:t>
            </a: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smtClean="0"/>
              <a:t>Ta način je v uporabi prek celotnega naftnega madeža, problemi se pojavljajo, ker nafta ne izgori popolnoma, prav tako pa mora biti nafta sežgana kmalu po tem ko pride na površje in je še dovolj vnetljiva.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l-SI" b="1" dirty="0" smtClean="0"/>
              <a:t>Posebni plugi za zajemanje nafte na površju</a:t>
            </a:r>
            <a:r>
              <a:rPr lang="sl-SI" dirty="0" smtClean="0"/>
              <a:t/>
            </a:r>
            <a:br>
              <a:rPr lang="sl-SI" dirty="0" smtClean="0"/>
            </a:br>
            <a:r>
              <a:rPr lang="sl-SI" dirty="0" smtClean="0"/>
              <a:t>Ta metoda se lahko izvaja le na popolnoma mirni površini, zato je učinkovita le v lepem vremenu.</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l-SI" b="1" dirty="0" err="1" smtClean="0"/>
              <a:t>Absorbni</a:t>
            </a:r>
            <a:r>
              <a:rPr lang="sl-SI" b="1" dirty="0" smtClean="0"/>
              <a:t> materiali</a:t>
            </a:r>
            <a:endParaRPr lang="sl-SI"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smtClean="0">
                <a:solidFill>
                  <a:schemeClr val="tx1"/>
                </a:solidFill>
                <a:effectLst/>
                <a:latin typeface="+mn-lt"/>
                <a:ea typeface="+mn-ea"/>
                <a:cs typeface="+mn-cs"/>
              </a:rPr>
              <a:t>Materiali, ki absorbirajo nafto so najbolj uporabni za manjša izlitja, saj lahko tokovi te snovi zanesejo v nepredvidljive smeri.</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b="1" dirty="0" smtClean="0"/>
              <a:t>Ročno oziroma mehansko čiščenje</a:t>
            </a:r>
            <a:endParaRPr lang="sl-SI"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smtClean="0">
                <a:solidFill>
                  <a:schemeClr val="tx1"/>
                </a:solidFill>
                <a:effectLst/>
                <a:latin typeface="+mn-lt"/>
                <a:ea typeface="+mn-ea"/>
                <a:cs typeface="+mn-cs"/>
              </a:rPr>
              <a:t>Ta metoda se uporablja, ko zadeve postanejo resnično umazane.</a:t>
            </a:r>
            <a:endParaRPr lang="sl-SI" b="1" dirty="0" smtClean="0"/>
          </a:p>
          <a:p>
            <a:endParaRPr lang="sl-SI" b="1" dirty="0"/>
          </a:p>
        </p:txBody>
      </p:sp>
      <p:sp>
        <p:nvSpPr>
          <p:cNvPr id="4" name="Označba mesta številke diapozitiva 3"/>
          <p:cNvSpPr>
            <a:spLocks noGrp="1"/>
          </p:cNvSpPr>
          <p:nvPr>
            <p:ph type="sldNum" sz="quarter" idx="10"/>
          </p:nvPr>
        </p:nvSpPr>
        <p:spPr/>
        <p:txBody>
          <a:bodyPr/>
          <a:lstStyle/>
          <a:p>
            <a:fld id="{56F49842-48A3-4874-BC95-4C1422AD4E36}" type="slidenum">
              <a:rPr lang="sl-SI" smtClean="0"/>
              <a:t>13</a:t>
            </a:fld>
            <a:endParaRPr lang="sl-SI"/>
          </a:p>
        </p:txBody>
      </p:sp>
    </p:spTree>
    <p:extLst>
      <p:ext uri="{BB962C8B-B14F-4D97-AF65-F5344CB8AC3E}">
        <p14:creationId xmlns:p14="http://schemas.microsoft.com/office/powerpoint/2010/main" val="1353903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sl-SI" smtClean="0"/>
              <a:t>Uredite slog naslova matrice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Date Placeholder 2"/>
          <p:cNvSpPr>
            <a:spLocks noGrp="1"/>
          </p:cNvSpPr>
          <p:nvPr>
            <p:ph type="dt" sz="half" idx="10"/>
          </p:nvPr>
        </p:nvSpPr>
        <p:spPr/>
        <p:txBody>
          <a:bodyPr/>
          <a:lstStyle/>
          <a:p>
            <a:fld id="{B61BEF0D-F0BB-DE4B-95CE-6DB70DBA9567}" type="datetimeFigureOut">
              <a:rPr lang="en-US" dirty="0"/>
              <a:pPr/>
              <a:t>9/28/2017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sl-SI" smtClean="0"/>
              <a:t>Uredite slog naslova matrice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sl-SI" smtClean="0"/>
              <a:t>Uredite slog naslova matrice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sl-SI" smtClean="0"/>
              <a:t>Uredite slog naslova matrice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sl-SI" smtClean="0"/>
              <a:t>Uredite slog naslova matrice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sl-SI" smtClean="0"/>
              <a:t>Uredite sloge besedila matrice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sl-SI" smtClean="0"/>
              <a:t>Uredite slog naslova matrice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sl-SI" smtClean="0"/>
              <a:t>Uredite sloge besedila matrice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ncho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sl-SI" smtClean="0"/>
              <a:t>Uredite slog naslova matrice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nchor="ct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sl-SI" smtClean="0"/>
              <a:t>Uredite slog naslova matrice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sl-SI" smtClean="0"/>
              <a:t>Uredite slog naslova matrice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9/28/2017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sl-SI" smtClean="0"/>
              <a:t>Uredite slog naslova matrice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9/28/2017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9/28/2017</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scientificamerican.com/article/how-microbes-helped-clean-bp-s-oil-spill/" TargetMode="External"/><Relationship Id="rId2" Type="http://schemas.openxmlformats.org/officeDocument/2006/relationships/hyperlink" Target="https://www.scientificamerican.com/article/how-microbes-clean-up-oil-spill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640176" y="872066"/>
            <a:ext cx="8001000" cy="2971801"/>
          </a:xfrm>
        </p:spPr>
        <p:txBody>
          <a:bodyPr/>
          <a:lstStyle/>
          <a:p>
            <a:pPr algn="ctr"/>
            <a:r>
              <a:rPr lang="sl-SI" dirty="0" smtClean="0"/>
              <a:t>ČIŠČENJE NAFTE</a:t>
            </a:r>
            <a:endParaRPr lang="sl-SI" dirty="0"/>
          </a:p>
        </p:txBody>
      </p:sp>
      <p:sp>
        <p:nvSpPr>
          <p:cNvPr id="3" name="Podnaslov 2"/>
          <p:cNvSpPr>
            <a:spLocks noGrp="1"/>
          </p:cNvSpPr>
          <p:nvPr>
            <p:ph type="subTitle" idx="1"/>
          </p:nvPr>
        </p:nvSpPr>
        <p:spPr>
          <a:xfrm>
            <a:off x="2845521" y="3854643"/>
            <a:ext cx="6400800" cy="1947333"/>
          </a:xfrm>
        </p:spPr>
        <p:txBody>
          <a:bodyPr/>
          <a:lstStyle/>
          <a:p>
            <a:pPr algn="ctr"/>
            <a:r>
              <a:rPr lang="sl-SI" dirty="0" smtClean="0">
                <a:solidFill>
                  <a:schemeClr val="tx1"/>
                </a:solidFill>
              </a:rPr>
              <a:t>Mitja Kocjančič 4.B</a:t>
            </a:r>
            <a:br>
              <a:rPr lang="sl-SI" dirty="0" smtClean="0">
                <a:solidFill>
                  <a:schemeClr val="tx1"/>
                </a:solidFill>
              </a:rPr>
            </a:br>
            <a:r>
              <a:rPr lang="sl-SI" dirty="0" smtClean="0">
                <a:solidFill>
                  <a:schemeClr val="tx1"/>
                </a:solidFill>
              </a:rPr>
              <a:t>GVŠ. </a:t>
            </a:r>
            <a:r>
              <a:rPr lang="sl-SI" smtClean="0">
                <a:solidFill>
                  <a:schemeClr val="tx1"/>
                </a:solidFill>
              </a:rPr>
              <a:t>BIC-LJ</a:t>
            </a:r>
            <a:endParaRPr lang="sl-SI" dirty="0">
              <a:solidFill>
                <a:schemeClr val="tx1"/>
              </a:solidFill>
            </a:endParaRPr>
          </a:p>
        </p:txBody>
      </p:sp>
    </p:spTree>
    <p:extLst>
      <p:ext uri="{BB962C8B-B14F-4D97-AF65-F5344CB8AC3E}">
        <p14:creationId xmlns:p14="http://schemas.microsoft.com/office/powerpoint/2010/main" val="3769356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09397" y="355907"/>
            <a:ext cx="11311052" cy="1507067"/>
          </a:xfrm>
        </p:spPr>
        <p:txBody>
          <a:bodyPr/>
          <a:lstStyle/>
          <a:p>
            <a:pPr algn="ctr"/>
            <a:r>
              <a:rPr lang="sl-SI" b="1" dirty="0"/>
              <a:t>Načini kemijskega čiščenja</a:t>
            </a:r>
            <a:endParaRPr lang="sl-SI" dirty="0"/>
          </a:p>
        </p:txBody>
      </p:sp>
      <p:sp>
        <p:nvSpPr>
          <p:cNvPr id="3" name="Označba mesta vsebine 2"/>
          <p:cNvSpPr>
            <a:spLocks noGrp="1"/>
          </p:cNvSpPr>
          <p:nvPr>
            <p:ph idx="1"/>
          </p:nvPr>
        </p:nvSpPr>
        <p:spPr>
          <a:xfrm>
            <a:off x="609396" y="1862974"/>
            <a:ext cx="11311053" cy="2249516"/>
          </a:xfrm>
        </p:spPr>
        <p:txBody>
          <a:bodyPr>
            <a:normAutofit/>
          </a:bodyPr>
          <a:lstStyle/>
          <a:p>
            <a:endParaRPr lang="sl-SI" b="1" dirty="0" smtClean="0">
              <a:solidFill>
                <a:schemeClr val="tx1"/>
              </a:solidFill>
            </a:endParaRPr>
          </a:p>
          <a:p>
            <a:r>
              <a:rPr lang="sl-SI" b="1" dirty="0">
                <a:solidFill>
                  <a:schemeClr val="tx1"/>
                </a:solidFill>
              </a:rPr>
              <a:t>Emulgatorji </a:t>
            </a:r>
            <a:br>
              <a:rPr lang="sl-SI" b="1" dirty="0">
                <a:solidFill>
                  <a:schemeClr val="tx1"/>
                </a:solidFill>
              </a:rPr>
            </a:br>
            <a:r>
              <a:rPr lang="sl-SI" dirty="0">
                <a:solidFill>
                  <a:schemeClr val="tx1"/>
                </a:solidFill>
              </a:rPr>
              <a:t>Se vrinejo med posamezne molekule nafte in jim preprečijo, da bi se držale skupaj. </a:t>
            </a:r>
            <a:endParaRPr lang="sl-SI" dirty="0">
              <a:solidFill>
                <a:schemeClr val="tx1"/>
              </a:solidFill>
            </a:endParaRPr>
          </a:p>
          <a:p>
            <a:endParaRPr lang="sl-SI" dirty="0"/>
          </a:p>
        </p:txBody>
      </p:sp>
      <p:pic>
        <p:nvPicPr>
          <p:cNvPr id="4" name="Slika 3"/>
          <p:cNvPicPr/>
          <p:nvPr/>
        </p:nvPicPr>
        <p:blipFill>
          <a:blip r:embed="rId3">
            <a:extLst>
              <a:ext uri="{28A0092B-C50C-407E-A947-70E740481C1C}">
                <a14:useLocalDpi xmlns:a14="http://schemas.microsoft.com/office/drawing/2010/main" val="0"/>
              </a:ext>
            </a:extLst>
          </a:blip>
          <a:srcRect/>
          <a:stretch>
            <a:fillRect/>
          </a:stretch>
        </p:blipFill>
        <p:spPr bwMode="auto">
          <a:xfrm>
            <a:off x="1038687" y="3987828"/>
            <a:ext cx="2618913" cy="1747954"/>
          </a:xfrm>
          <a:prstGeom prst="rect">
            <a:avLst/>
          </a:prstGeom>
          <a:noFill/>
        </p:spPr>
      </p:pic>
      <p:sp>
        <p:nvSpPr>
          <p:cNvPr id="5" name="PoljeZBesedilom 4"/>
          <p:cNvSpPr txBox="1"/>
          <p:nvPr/>
        </p:nvSpPr>
        <p:spPr>
          <a:xfrm>
            <a:off x="1038687" y="5735782"/>
            <a:ext cx="2618913" cy="646331"/>
          </a:xfrm>
          <a:prstGeom prst="rect">
            <a:avLst/>
          </a:prstGeom>
          <a:noFill/>
        </p:spPr>
        <p:txBody>
          <a:bodyPr wrap="square" rtlCol="0">
            <a:spAutoFit/>
          </a:bodyPr>
          <a:lstStyle/>
          <a:p>
            <a:pPr algn="ctr"/>
            <a:r>
              <a:rPr lang="sl-SI" b="1" dirty="0" smtClean="0"/>
              <a:t>Nafta po opravljenem delu Emulgatorjev</a:t>
            </a:r>
            <a:endParaRPr lang="sl-SI" dirty="0"/>
          </a:p>
        </p:txBody>
      </p:sp>
    </p:spTree>
    <p:extLst>
      <p:ext uri="{BB962C8B-B14F-4D97-AF65-F5344CB8AC3E}">
        <p14:creationId xmlns:p14="http://schemas.microsoft.com/office/powerpoint/2010/main" val="227322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09397" y="355907"/>
            <a:ext cx="11311052" cy="1507067"/>
          </a:xfrm>
        </p:spPr>
        <p:txBody>
          <a:bodyPr/>
          <a:lstStyle/>
          <a:p>
            <a:pPr algn="ctr"/>
            <a:r>
              <a:rPr lang="sl-SI" b="1" dirty="0"/>
              <a:t>Načini kemijskega čiščenja</a:t>
            </a:r>
            <a:endParaRPr lang="sl-SI" dirty="0"/>
          </a:p>
        </p:txBody>
      </p:sp>
      <p:sp>
        <p:nvSpPr>
          <p:cNvPr id="3" name="Označba mesta vsebine 2"/>
          <p:cNvSpPr>
            <a:spLocks noGrp="1"/>
          </p:cNvSpPr>
          <p:nvPr>
            <p:ph idx="1"/>
          </p:nvPr>
        </p:nvSpPr>
        <p:spPr>
          <a:xfrm>
            <a:off x="609397" y="1862974"/>
            <a:ext cx="11311053" cy="1623446"/>
          </a:xfrm>
        </p:spPr>
        <p:txBody>
          <a:bodyPr>
            <a:normAutofit/>
          </a:bodyPr>
          <a:lstStyle/>
          <a:p>
            <a:r>
              <a:rPr lang="sl-SI" b="1" dirty="0" err="1" smtClean="0">
                <a:solidFill>
                  <a:schemeClr val="tx1"/>
                </a:solidFill>
              </a:rPr>
              <a:t>Disperzanti</a:t>
            </a:r>
            <a:r>
              <a:rPr lang="sl-SI" dirty="0" smtClean="0">
                <a:solidFill>
                  <a:schemeClr val="tx1"/>
                </a:solidFill>
              </a:rPr>
              <a:t> - zlomijo naftni pokrov, </a:t>
            </a:r>
            <a:r>
              <a:rPr lang="sl-SI" dirty="0">
                <a:solidFill>
                  <a:schemeClr val="tx1"/>
                </a:solidFill>
              </a:rPr>
              <a:t>ki se </a:t>
            </a:r>
            <a:r>
              <a:rPr lang="sl-SI" dirty="0" smtClean="0">
                <a:solidFill>
                  <a:schemeClr val="tx1"/>
                </a:solidFill>
              </a:rPr>
              <a:t>nato razprši </a:t>
            </a:r>
            <a:r>
              <a:rPr lang="sl-SI" dirty="0">
                <a:solidFill>
                  <a:schemeClr val="tx1"/>
                </a:solidFill>
              </a:rPr>
              <a:t>po oceanih. Razpršilna sredstva vsebujejo molekule s hidrofilnim repom in z nafto združljivo hidrofobno glavo. Te molekule se pritrdijo na nafto, zmanjšajo površinsko napetost med nafto in vodo in razbijajo nafto</a:t>
            </a:r>
          </a:p>
        </p:txBody>
      </p:sp>
      <p:pic>
        <p:nvPicPr>
          <p:cNvPr id="4" name="Slika 3" descr="http://projekti.gimvic.org/2014/2a/embalaza/slike/nafta%201.png"/>
          <p:cNvPicPr/>
          <p:nvPr/>
        </p:nvPicPr>
        <p:blipFill>
          <a:blip r:embed="rId2">
            <a:extLst>
              <a:ext uri="{28A0092B-C50C-407E-A947-70E740481C1C}">
                <a14:useLocalDpi xmlns:a14="http://schemas.microsoft.com/office/drawing/2010/main" val="0"/>
              </a:ext>
            </a:extLst>
          </a:blip>
          <a:srcRect/>
          <a:stretch>
            <a:fillRect/>
          </a:stretch>
        </p:blipFill>
        <p:spPr bwMode="auto">
          <a:xfrm>
            <a:off x="4950402" y="3249063"/>
            <a:ext cx="3371850" cy="1954703"/>
          </a:xfrm>
          <a:prstGeom prst="rect">
            <a:avLst/>
          </a:prstGeom>
          <a:noFill/>
          <a:ln>
            <a:noFill/>
          </a:ln>
        </p:spPr>
      </p:pic>
      <p:pic>
        <p:nvPicPr>
          <p:cNvPr id="5" name="Slika 4" descr="http://projekti.gimvic.org/2014/2a/embalaza/slike/nafta%202.png"/>
          <p:cNvPicPr/>
          <p:nvPr/>
        </p:nvPicPr>
        <p:blipFill>
          <a:blip r:embed="rId3">
            <a:extLst>
              <a:ext uri="{28A0092B-C50C-407E-A947-70E740481C1C}">
                <a14:useLocalDpi xmlns:a14="http://schemas.microsoft.com/office/drawing/2010/main" val="0"/>
              </a:ext>
            </a:extLst>
          </a:blip>
          <a:srcRect/>
          <a:stretch>
            <a:fillRect/>
          </a:stretch>
        </p:blipFill>
        <p:spPr bwMode="auto">
          <a:xfrm>
            <a:off x="4950402" y="5203766"/>
            <a:ext cx="3371850" cy="1300768"/>
          </a:xfrm>
          <a:prstGeom prst="rect">
            <a:avLst/>
          </a:prstGeom>
          <a:noFill/>
          <a:ln>
            <a:noFill/>
          </a:ln>
        </p:spPr>
      </p:pic>
    </p:spTree>
    <p:extLst>
      <p:ext uri="{BB962C8B-B14F-4D97-AF65-F5344CB8AC3E}">
        <p14:creationId xmlns:p14="http://schemas.microsoft.com/office/powerpoint/2010/main" val="4241282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589819" y="231855"/>
            <a:ext cx="8534400" cy="1507067"/>
          </a:xfrm>
        </p:spPr>
        <p:txBody>
          <a:bodyPr/>
          <a:lstStyle/>
          <a:p>
            <a:pPr algn="ctr"/>
            <a:r>
              <a:rPr lang="sl-SI" dirty="0" smtClean="0"/>
              <a:t>GENSKO SPREMENJENI MO</a:t>
            </a:r>
            <a:endParaRPr lang="en-GB" dirty="0"/>
          </a:p>
        </p:txBody>
      </p:sp>
      <p:sp>
        <p:nvSpPr>
          <p:cNvPr id="3" name="Ograda vsebine 2"/>
          <p:cNvSpPr>
            <a:spLocks noGrp="1"/>
          </p:cNvSpPr>
          <p:nvPr>
            <p:ph idx="1"/>
          </p:nvPr>
        </p:nvSpPr>
        <p:spPr>
          <a:xfrm>
            <a:off x="1440351" y="1397977"/>
            <a:ext cx="8534400" cy="3615267"/>
          </a:xfrm>
        </p:spPr>
        <p:txBody>
          <a:bodyPr/>
          <a:lstStyle/>
          <a:p>
            <a:r>
              <a:rPr lang="sl-SI" dirty="0">
                <a:solidFill>
                  <a:schemeClr val="tx1"/>
                </a:solidFill>
              </a:rPr>
              <a:t>Mikroorganizme lahko tudi genetsko modificiramo ampak se je izkazalo da niso kos naravnim </a:t>
            </a:r>
            <a:r>
              <a:rPr lang="sl-SI" dirty="0" err="1">
                <a:solidFill>
                  <a:schemeClr val="tx1"/>
                </a:solidFill>
              </a:rPr>
              <a:t>mikro</a:t>
            </a:r>
            <a:r>
              <a:rPr lang="sl-SI" dirty="0">
                <a:solidFill>
                  <a:schemeClr val="tx1"/>
                </a:solidFill>
              </a:rPr>
              <a:t>-organizmom, saj se ne znajo vklopiti v naravno združbo, saj en sam mikroorganizem ne more počistiti nafte, ampak združba mikroorganizmov pa to </a:t>
            </a:r>
            <a:r>
              <a:rPr lang="sl-SI">
                <a:solidFill>
                  <a:schemeClr val="tx1"/>
                </a:solidFill>
              </a:rPr>
              <a:t>lahko </a:t>
            </a:r>
            <a:r>
              <a:rPr lang="sl-SI" smtClean="0">
                <a:solidFill>
                  <a:schemeClr val="tx1"/>
                </a:solidFill>
              </a:rPr>
              <a:t>naredi.</a:t>
            </a:r>
            <a:endParaRPr lang="sl-SI" dirty="0">
              <a:solidFill>
                <a:schemeClr val="tx1"/>
              </a:solidFill>
            </a:endParaRPr>
          </a:p>
        </p:txBody>
      </p:sp>
    </p:spTree>
    <p:extLst>
      <p:ext uri="{BB962C8B-B14F-4D97-AF65-F5344CB8AC3E}">
        <p14:creationId xmlns:p14="http://schemas.microsoft.com/office/powerpoint/2010/main" val="3405801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09397" y="355907"/>
            <a:ext cx="11311052" cy="1507067"/>
          </a:xfrm>
        </p:spPr>
        <p:txBody>
          <a:bodyPr/>
          <a:lstStyle/>
          <a:p>
            <a:pPr algn="ctr"/>
            <a:r>
              <a:rPr lang="sl-SI" b="1" dirty="0"/>
              <a:t>Zanimivost</a:t>
            </a:r>
            <a:endParaRPr lang="sl-SI" dirty="0"/>
          </a:p>
        </p:txBody>
      </p:sp>
      <p:sp>
        <p:nvSpPr>
          <p:cNvPr id="4" name="PoljeZBesedilom 3"/>
          <p:cNvSpPr txBox="1"/>
          <p:nvPr/>
        </p:nvSpPr>
        <p:spPr>
          <a:xfrm>
            <a:off x="1005840" y="3183775"/>
            <a:ext cx="10540538" cy="1477328"/>
          </a:xfrm>
          <a:prstGeom prst="rect">
            <a:avLst/>
          </a:prstGeom>
          <a:noFill/>
        </p:spPr>
        <p:txBody>
          <a:bodyPr wrap="square" rtlCol="0">
            <a:spAutoFit/>
          </a:bodyPr>
          <a:lstStyle/>
          <a:p>
            <a:pPr marL="285750" lvl="0" indent="-285750">
              <a:buFont typeface="Wingdings" panose="05000000000000000000" pitchFamily="2" charset="2"/>
              <a:buChar char="v"/>
            </a:pPr>
            <a:r>
              <a:rPr lang="sl-SI" b="1" dirty="0" smtClean="0"/>
              <a:t>Podvodni </a:t>
            </a:r>
            <a:r>
              <a:rPr lang="sl-SI" b="1" dirty="0" err="1" smtClean="0"/>
              <a:t>razgrajevalci</a:t>
            </a:r>
            <a:endParaRPr lang="sl-SI" dirty="0"/>
          </a:p>
          <a:p>
            <a:pPr marL="285750" lvl="0" indent="-285750">
              <a:buFont typeface="Wingdings" panose="05000000000000000000" pitchFamily="2" charset="2"/>
              <a:buChar char="v"/>
            </a:pPr>
            <a:r>
              <a:rPr lang="sl-SI" b="1" dirty="0" smtClean="0"/>
              <a:t>Kontrolirani požigi</a:t>
            </a:r>
            <a:endParaRPr lang="sl-SI" dirty="0"/>
          </a:p>
          <a:p>
            <a:pPr marL="285750" lvl="0" indent="-285750">
              <a:buFont typeface="Wingdings" panose="05000000000000000000" pitchFamily="2" charset="2"/>
              <a:buChar char="v"/>
            </a:pPr>
            <a:r>
              <a:rPr lang="sl-SI" b="1" dirty="0" smtClean="0"/>
              <a:t>Posebni plugi za zajemanje nafte na površju</a:t>
            </a:r>
          </a:p>
          <a:p>
            <a:pPr marL="285750" lvl="0" indent="-285750">
              <a:buFont typeface="Wingdings" panose="05000000000000000000" pitchFamily="2" charset="2"/>
              <a:buChar char="v"/>
            </a:pPr>
            <a:r>
              <a:rPr lang="sl-SI" b="1" dirty="0" err="1"/>
              <a:t>Absorbni</a:t>
            </a:r>
            <a:r>
              <a:rPr lang="sl-SI" b="1" dirty="0"/>
              <a:t> </a:t>
            </a:r>
            <a:r>
              <a:rPr lang="sl-SI" b="1" dirty="0" smtClean="0"/>
              <a:t>materiali</a:t>
            </a:r>
          </a:p>
          <a:p>
            <a:pPr marL="285750" lvl="0" indent="-285750">
              <a:buFont typeface="Wingdings" panose="05000000000000000000" pitchFamily="2" charset="2"/>
              <a:buChar char="v"/>
            </a:pPr>
            <a:r>
              <a:rPr lang="sl-SI" b="1" dirty="0"/>
              <a:t>Ročno oziroma mehansko čiščenje</a:t>
            </a:r>
            <a:endParaRPr lang="sl-SI" dirty="0"/>
          </a:p>
        </p:txBody>
      </p:sp>
    </p:spTree>
    <p:extLst>
      <p:ext uri="{BB962C8B-B14F-4D97-AF65-F5344CB8AC3E}">
        <p14:creationId xmlns:p14="http://schemas.microsoft.com/office/powerpoint/2010/main" val="202350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09397" y="355907"/>
            <a:ext cx="11311052" cy="1507067"/>
          </a:xfrm>
        </p:spPr>
        <p:txBody>
          <a:bodyPr/>
          <a:lstStyle/>
          <a:p>
            <a:pPr algn="ctr"/>
            <a:r>
              <a:rPr lang="sl-SI" dirty="0" smtClean="0"/>
              <a:t>VIRI</a:t>
            </a:r>
            <a:endParaRPr lang="sl-SI" dirty="0"/>
          </a:p>
        </p:txBody>
      </p:sp>
      <p:sp>
        <p:nvSpPr>
          <p:cNvPr id="3" name="Označba mesta vsebine 2"/>
          <p:cNvSpPr>
            <a:spLocks noGrp="1"/>
          </p:cNvSpPr>
          <p:nvPr>
            <p:ph idx="1"/>
          </p:nvPr>
        </p:nvSpPr>
        <p:spPr>
          <a:xfrm>
            <a:off x="609397" y="2100656"/>
            <a:ext cx="11311053" cy="3615267"/>
          </a:xfrm>
        </p:spPr>
        <p:txBody>
          <a:bodyPr>
            <a:normAutofit fontScale="70000" lnSpcReduction="20000"/>
          </a:bodyPr>
          <a:lstStyle/>
          <a:p>
            <a:r>
              <a:rPr lang="sl-SI" dirty="0" err="1"/>
              <a:t>Council</a:t>
            </a:r>
            <a:r>
              <a:rPr lang="sl-SI" dirty="0"/>
              <a:t>, A. C. (november 2013). </a:t>
            </a:r>
            <a:r>
              <a:rPr lang="sl-SI" dirty="0" err="1"/>
              <a:t>Plastic</a:t>
            </a:r>
            <a:r>
              <a:rPr lang="sl-SI" dirty="0"/>
              <a:t> </a:t>
            </a:r>
            <a:r>
              <a:rPr lang="sl-SI" dirty="0" err="1"/>
              <a:t>packaging</a:t>
            </a:r>
            <a:r>
              <a:rPr lang="sl-SI" dirty="0"/>
              <a:t>. Prevzeto 10. september 2017 iz spletnega mesta </a:t>
            </a:r>
            <a:r>
              <a:rPr lang="sl-SI" dirty="0" err="1"/>
              <a:t>Plastic</a:t>
            </a:r>
            <a:r>
              <a:rPr lang="sl-SI" dirty="0"/>
              <a:t> </a:t>
            </a:r>
            <a:r>
              <a:rPr lang="sl-SI" dirty="0" err="1"/>
              <a:t>packaging</a:t>
            </a:r>
            <a:r>
              <a:rPr lang="sl-SI" dirty="0"/>
              <a:t> </a:t>
            </a:r>
            <a:r>
              <a:rPr lang="sl-SI" dirty="0" err="1"/>
              <a:t>facts</a:t>
            </a:r>
            <a:r>
              <a:rPr lang="sl-SI" dirty="0"/>
              <a:t>: http://www.plasticpackagingfacts.org/</a:t>
            </a:r>
          </a:p>
          <a:p>
            <a:r>
              <a:rPr lang="sl-SI" dirty="0" err="1"/>
              <a:t>InspirationGreen</a:t>
            </a:r>
            <a:r>
              <a:rPr lang="sl-SI" dirty="0"/>
              <a:t>.</a:t>
            </a:r>
            <a:r>
              <a:rPr lang="sl-SI" dirty="0" err="1"/>
              <a:t>com</a:t>
            </a:r>
            <a:r>
              <a:rPr lang="sl-SI" dirty="0"/>
              <a:t>. (oktober 2013). </a:t>
            </a:r>
            <a:r>
              <a:rPr lang="sl-SI" dirty="0" err="1"/>
              <a:t>Inspiration</a:t>
            </a:r>
            <a:r>
              <a:rPr lang="sl-SI" dirty="0"/>
              <a:t> </a:t>
            </a:r>
            <a:r>
              <a:rPr lang="sl-SI" dirty="0" err="1"/>
              <a:t>Green</a:t>
            </a:r>
            <a:r>
              <a:rPr lang="sl-SI" dirty="0"/>
              <a:t>. Prevzeto 15. september 2017 iz </a:t>
            </a:r>
            <a:r>
              <a:rPr lang="sl-SI" dirty="0" err="1"/>
              <a:t>Persistent</a:t>
            </a:r>
            <a:r>
              <a:rPr lang="sl-SI" dirty="0"/>
              <a:t> </a:t>
            </a:r>
            <a:r>
              <a:rPr lang="sl-SI" dirty="0" err="1"/>
              <a:t>plastic</a:t>
            </a:r>
            <a:r>
              <a:rPr lang="sl-SI" dirty="0"/>
              <a:t>: http://www.inspirationgreen.com/plastic-packaging-waste.html</a:t>
            </a:r>
          </a:p>
          <a:p>
            <a:r>
              <a:rPr lang="sl-SI" dirty="0"/>
              <a:t>Slovenije, M. z. (november 2013). Odpadki. Prevzeto 15. september 2017 iz spletnega mesta Ministrstva za kmetijstvo in okolje: http://www.mko.gov.si/si/delovna_podrocja/odpadki/</a:t>
            </a:r>
          </a:p>
          <a:p>
            <a:r>
              <a:rPr lang="sl-SI" dirty="0"/>
              <a:t>Šmalc, A. (2000). Kemija 2000. Ljubljana: DZS.</a:t>
            </a:r>
          </a:p>
          <a:p>
            <a:r>
              <a:rPr lang="sl-SI" dirty="0" err="1"/>
              <a:t>Booher</a:t>
            </a:r>
            <a:r>
              <a:rPr lang="sl-SI" dirty="0"/>
              <a:t>, T. (2014). </a:t>
            </a:r>
            <a:r>
              <a:rPr lang="sl-SI" dirty="0" err="1"/>
              <a:t>Microbes</a:t>
            </a:r>
            <a:r>
              <a:rPr lang="sl-SI" dirty="0"/>
              <a:t> at </a:t>
            </a:r>
            <a:r>
              <a:rPr lang="sl-SI" dirty="0" err="1"/>
              <a:t>work</a:t>
            </a:r>
            <a:r>
              <a:rPr lang="sl-SI" dirty="0"/>
              <a:t>. </a:t>
            </a:r>
            <a:r>
              <a:rPr lang="sl-SI" dirty="0" err="1"/>
              <a:t>Learn</a:t>
            </a:r>
            <a:r>
              <a:rPr lang="sl-SI" dirty="0"/>
              <a:t>.</a:t>
            </a:r>
            <a:r>
              <a:rPr lang="sl-SI" dirty="0" err="1"/>
              <a:t>Genetics</a:t>
            </a:r>
            <a:r>
              <a:rPr lang="sl-SI" dirty="0"/>
              <a:t>.</a:t>
            </a:r>
          </a:p>
          <a:p>
            <a:r>
              <a:rPr lang="sl-SI" dirty="0" err="1"/>
              <a:t>Democracy</a:t>
            </a:r>
            <a:r>
              <a:rPr lang="sl-SI" dirty="0"/>
              <a:t>, T. C. (2010). </a:t>
            </a:r>
            <a:r>
              <a:rPr lang="sl-SI" dirty="0" err="1"/>
              <a:t>Oil</a:t>
            </a:r>
            <a:r>
              <a:rPr lang="sl-SI" dirty="0"/>
              <a:t> </a:t>
            </a:r>
            <a:r>
              <a:rPr lang="sl-SI" dirty="0" err="1"/>
              <a:t>dispersants</a:t>
            </a:r>
            <a:r>
              <a:rPr lang="sl-SI" dirty="0"/>
              <a:t>.</a:t>
            </a:r>
          </a:p>
          <a:p>
            <a:r>
              <a:rPr lang="sl-SI" dirty="0" err="1"/>
              <a:t>Research</a:t>
            </a:r>
            <a:r>
              <a:rPr lang="sl-SI" dirty="0"/>
              <a:t>, H. C. (2013). </a:t>
            </a:r>
            <a:r>
              <a:rPr lang="sl-SI" dirty="0" err="1"/>
              <a:t>Can</a:t>
            </a:r>
            <a:r>
              <a:rPr lang="sl-SI" dirty="0"/>
              <a:t> </a:t>
            </a:r>
            <a:r>
              <a:rPr lang="sl-SI" dirty="0" err="1"/>
              <a:t>bacteria</a:t>
            </a:r>
            <a:r>
              <a:rPr lang="sl-SI" dirty="0"/>
              <a:t> </a:t>
            </a:r>
            <a:r>
              <a:rPr lang="sl-SI" dirty="0" err="1"/>
              <a:t>combat</a:t>
            </a:r>
            <a:r>
              <a:rPr lang="sl-SI" dirty="0"/>
              <a:t> </a:t>
            </a:r>
            <a:r>
              <a:rPr lang="sl-SI" dirty="0" err="1"/>
              <a:t>oill</a:t>
            </a:r>
            <a:r>
              <a:rPr lang="sl-SI" dirty="0"/>
              <a:t> </a:t>
            </a:r>
            <a:r>
              <a:rPr lang="sl-SI" dirty="0" err="1"/>
              <a:t>spill</a:t>
            </a:r>
            <a:r>
              <a:rPr lang="sl-SI" dirty="0"/>
              <a:t> </a:t>
            </a:r>
            <a:r>
              <a:rPr lang="sl-SI" dirty="0" err="1"/>
              <a:t>disasters</a:t>
            </a:r>
            <a:r>
              <a:rPr lang="sl-SI" dirty="0"/>
              <a:t>? </a:t>
            </a:r>
            <a:r>
              <a:rPr lang="sl-SI" dirty="0" err="1"/>
              <a:t>Science</a:t>
            </a:r>
            <a:r>
              <a:rPr lang="sl-SI" dirty="0"/>
              <a:t> </a:t>
            </a:r>
            <a:r>
              <a:rPr lang="sl-SI" dirty="0" err="1"/>
              <a:t>Daily</a:t>
            </a:r>
            <a:r>
              <a:rPr lang="sl-SI" dirty="0"/>
              <a:t>. </a:t>
            </a:r>
          </a:p>
          <a:p>
            <a:r>
              <a:rPr lang="sl-SI" dirty="0" err="1"/>
              <a:t>Scientific</a:t>
            </a:r>
            <a:r>
              <a:rPr lang="sl-SI" dirty="0"/>
              <a:t> </a:t>
            </a:r>
            <a:r>
              <a:rPr lang="sl-SI" dirty="0" err="1"/>
              <a:t>American</a:t>
            </a:r>
            <a:r>
              <a:rPr lang="sl-SI" dirty="0"/>
              <a:t>: </a:t>
            </a:r>
            <a:r>
              <a:rPr lang="sl-SI" dirty="0" err="1"/>
              <a:t>Slick</a:t>
            </a:r>
            <a:r>
              <a:rPr lang="sl-SI" dirty="0"/>
              <a:t> </a:t>
            </a:r>
            <a:r>
              <a:rPr lang="sl-SI" dirty="0" err="1"/>
              <a:t>Solution</a:t>
            </a:r>
            <a:r>
              <a:rPr lang="sl-SI" dirty="0"/>
              <a:t>: </a:t>
            </a:r>
            <a:r>
              <a:rPr lang="sl-SI" dirty="0" err="1"/>
              <a:t>How</a:t>
            </a:r>
            <a:r>
              <a:rPr lang="sl-SI" dirty="0"/>
              <a:t> </a:t>
            </a:r>
            <a:r>
              <a:rPr lang="sl-SI" dirty="0" err="1"/>
              <a:t>Microbes</a:t>
            </a:r>
            <a:r>
              <a:rPr lang="sl-SI" dirty="0"/>
              <a:t> Will </a:t>
            </a:r>
            <a:r>
              <a:rPr lang="sl-SI" dirty="0" err="1"/>
              <a:t>Clean</a:t>
            </a:r>
            <a:r>
              <a:rPr lang="sl-SI" dirty="0"/>
              <a:t> Up </a:t>
            </a:r>
            <a:r>
              <a:rPr lang="sl-SI" dirty="0" err="1"/>
              <a:t>the</a:t>
            </a:r>
            <a:r>
              <a:rPr lang="sl-SI" dirty="0"/>
              <a:t> </a:t>
            </a:r>
            <a:r>
              <a:rPr lang="sl-SI" dirty="0" err="1"/>
              <a:t>Deepwater</a:t>
            </a:r>
            <a:r>
              <a:rPr lang="sl-SI" dirty="0"/>
              <a:t> </a:t>
            </a:r>
            <a:r>
              <a:rPr lang="sl-SI" dirty="0" err="1"/>
              <a:t>Horizon</a:t>
            </a:r>
            <a:r>
              <a:rPr lang="sl-SI" dirty="0"/>
              <a:t> </a:t>
            </a:r>
            <a:r>
              <a:rPr lang="sl-SI" dirty="0" err="1"/>
              <a:t>Oil</a:t>
            </a:r>
            <a:r>
              <a:rPr lang="sl-SI" dirty="0"/>
              <a:t> </a:t>
            </a:r>
            <a:r>
              <a:rPr lang="sl-SI" dirty="0" err="1"/>
              <a:t>Spill</a:t>
            </a:r>
            <a:r>
              <a:rPr lang="sl-SI" dirty="0"/>
              <a:t> (</a:t>
            </a:r>
            <a:r>
              <a:rPr lang="sl-SI" u="sng" dirty="0">
                <a:hlinkClick r:id="rId2"/>
              </a:rPr>
              <a:t>https://www.scientificamerican.com/article/how-microbes-clean-up-oil-spills/</a:t>
            </a:r>
            <a:r>
              <a:rPr lang="sl-SI" dirty="0"/>
              <a:t>) pridobljeno 22.9.2017</a:t>
            </a:r>
          </a:p>
          <a:p>
            <a:r>
              <a:rPr lang="sl-SI" dirty="0" err="1"/>
              <a:t>Scientific</a:t>
            </a:r>
            <a:r>
              <a:rPr lang="sl-SI" dirty="0"/>
              <a:t> </a:t>
            </a:r>
            <a:r>
              <a:rPr lang="sl-SI" dirty="0" err="1"/>
              <a:t>American</a:t>
            </a:r>
            <a:r>
              <a:rPr lang="sl-SI" dirty="0"/>
              <a:t>: </a:t>
            </a:r>
            <a:r>
              <a:rPr lang="sl-SI" dirty="0" err="1"/>
              <a:t>How</a:t>
            </a:r>
            <a:r>
              <a:rPr lang="sl-SI" dirty="0"/>
              <a:t> </a:t>
            </a:r>
            <a:r>
              <a:rPr lang="sl-SI" dirty="0" err="1"/>
              <a:t>Microbes</a:t>
            </a:r>
            <a:r>
              <a:rPr lang="sl-SI" dirty="0"/>
              <a:t> </a:t>
            </a:r>
            <a:r>
              <a:rPr lang="sl-SI" dirty="0" err="1"/>
              <a:t>Helped</a:t>
            </a:r>
            <a:r>
              <a:rPr lang="sl-SI" dirty="0"/>
              <a:t> </a:t>
            </a:r>
            <a:r>
              <a:rPr lang="sl-SI" dirty="0" err="1"/>
              <a:t>Clean</a:t>
            </a:r>
            <a:r>
              <a:rPr lang="sl-SI" dirty="0"/>
              <a:t> BP's </a:t>
            </a:r>
            <a:r>
              <a:rPr lang="sl-SI" dirty="0" err="1"/>
              <a:t>Oil</a:t>
            </a:r>
            <a:r>
              <a:rPr lang="sl-SI" dirty="0"/>
              <a:t> </a:t>
            </a:r>
            <a:r>
              <a:rPr lang="sl-SI" dirty="0" err="1"/>
              <a:t>Spill</a:t>
            </a:r>
            <a:r>
              <a:rPr lang="sl-SI" dirty="0"/>
              <a:t>  (</a:t>
            </a:r>
            <a:r>
              <a:rPr lang="sl-SI" u="sng" dirty="0">
                <a:hlinkClick r:id="rId3"/>
              </a:rPr>
              <a:t>https://www.scientificamerican.com/article/how-microbes-helped-clean-bp-s-oil-spill/</a:t>
            </a:r>
            <a:r>
              <a:rPr lang="sl-SI" dirty="0"/>
              <a:t>) pridobljeno </a:t>
            </a:r>
            <a:r>
              <a:rPr lang="sl-SI" dirty="0" smtClean="0"/>
              <a:t>22.9.2017</a:t>
            </a:r>
            <a:endParaRPr lang="sl-SI" dirty="0"/>
          </a:p>
        </p:txBody>
      </p:sp>
    </p:spTree>
    <p:extLst>
      <p:ext uri="{BB962C8B-B14F-4D97-AF65-F5344CB8AC3E}">
        <p14:creationId xmlns:p14="http://schemas.microsoft.com/office/powerpoint/2010/main" val="1697571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409892" y="631767"/>
            <a:ext cx="11311053" cy="1197033"/>
          </a:xfrm>
        </p:spPr>
        <p:txBody>
          <a:bodyPr/>
          <a:lstStyle/>
          <a:p>
            <a:r>
              <a:rPr lang="sl-SI" dirty="0">
                <a:solidFill>
                  <a:schemeClr val="tx1"/>
                </a:solidFill>
              </a:rPr>
              <a:t>Nafta je za človeka zelo pomembna surovina, njena uporaba pa sega že v čas</a:t>
            </a:r>
          </a:p>
          <a:p>
            <a:r>
              <a:rPr lang="sl-SI" dirty="0">
                <a:solidFill>
                  <a:schemeClr val="tx1"/>
                </a:solidFill>
              </a:rPr>
              <a:t>Sumercev (6.000 let pr. n. št.).</a:t>
            </a:r>
          </a:p>
        </p:txBody>
      </p:sp>
      <p:pic>
        <p:nvPicPr>
          <p:cNvPr id="4" name="Slika 3"/>
          <p:cNvPicPr/>
          <p:nvPr/>
        </p:nvPicPr>
        <p:blipFill>
          <a:blip r:embed="rId2">
            <a:extLst>
              <a:ext uri="{28A0092B-C50C-407E-A947-70E740481C1C}">
                <a14:useLocalDpi xmlns:a14="http://schemas.microsoft.com/office/drawing/2010/main" val="0"/>
              </a:ext>
            </a:extLst>
          </a:blip>
          <a:srcRect/>
          <a:stretch>
            <a:fillRect/>
          </a:stretch>
        </p:blipFill>
        <p:spPr bwMode="auto">
          <a:xfrm>
            <a:off x="3694061" y="2502132"/>
            <a:ext cx="4742713" cy="3703724"/>
          </a:xfrm>
          <a:prstGeom prst="rect">
            <a:avLst/>
          </a:prstGeom>
          <a:noFill/>
        </p:spPr>
      </p:pic>
    </p:spTree>
    <p:extLst>
      <p:ext uri="{BB962C8B-B14F-4D97-AF65-F5344CB8AC3E}">
        <p14:creationId xmlns:p14="http://schemas.microsoft.com/office/powerpoint/2010/main" val="3048382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09397" y="355907"/>
            <a:ext cx="11311052" cy="1507067"/>
          </a:xfrm>
        </p:spPr>
        <p:txBody>
          <a:bodyPr/>
          <a:lstStyle/>
          <a:p>
            <a:pPr algn="ctr"/>
            <a:r>
              <a:rPr lang="sl-SI" b="1" dirty="0"/>
              <a:t>Vse okrog nas je kaj kar je povezano z nafto</a:t>
            </a:r>
            <a:endParaRPr lang="sl-SI" dirty="0"/>
          </a:p>
        </p:txBody>
      </p:sp>
      <p:sp>
        <p:nvSpPr>
          <p:cNvPr id="3" name="Označba mesta vsebine 2"/>
          <p:cNvSpPr>
            <a:spLocks noGrp="1"/>
          </p:cNvSpPr>
          <p:nvPr>
            <p:ph idx="1"/>
          </p:nvPr>
        </p:nvSpPr>
        <p:spPr>
          <a:xfrm>
            <a:off x="609397" y="2100656"/>
            <a:ext cx="11311053" cy="3615267"/>
          </a:xfrm>
        </p:spPr>
        <p:txBody>
          <a:bodyPr/>
          <a:lstStyle/>
          <a:p>
            <a:endParaRPr lang="sl-SI" dirty="0"/>
          </a:p>
        </p:txBody>
      </p:sp>
      <p:pic>
        <p:nvPicPr>
          <p:cNvPr id="4" name="Slika 3" descr="Rezultat iskanja slik za uporaba nafte"/>
          <p:cNvPicPr/>
          <p:nvPr/>
        </p:nvPicPr>
        <p:blipFill>
          <a:blip r:embed="rId2">
            <a:extLst>
              <a:ext uri="{28A0092B-C50C-407E-A947-70E740481C1C}">
                <a14:useLocalDpi xmlns:a14="http://schemas.microsoft.com/office/drawing/2010/main" val="0"/>
              </a:ext>
            </a:extLst>
          </a:blip>
          <a:srcRect/>
          <a:stretch>
            <a:fillRect/>
          </a:stretch>
        </p:blipFill>
        <p:spPr bwMode="auto">
          <a:xfrm>
            <a:off x="2935294" y="1862974"/>
            <a:ext cx="6659258" cy="4545425"/>
          </a:xfrm>
          <a:prstGeom prst="rect">
            <a:avLst/>
          </a:prstGeom>
          <a:noFill/>
          <a:ln>
            <a:noFill/>
          </a:ln>
        </p:spPr>
      </p:pic>
    </p:spTree>
    <p:extLst>
      <p:ext uri="{BB962C8B-B14F-4D97-AF65-F5344CB8AC3E}">
        <p14:creationId xmlns:p14="http://schemas.microsoft.com/office/powerpoint/2010/main" val="4281617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09397" y="355907"/>
            <a:ext cx="11311052" cy="1507067"/>
          </a:xfrm>
        </p:spPr>
        <p:txBody>
          <a:bodyPr/>
          <a:lstStyle/>
          <a:p>
            <a:pPr algn="ctr"/>
            <a:r>
              <a:rPr lang="sl-SI" b="1" dirty="0"/>
              <a:t>Izlitja nafte – katastrofe</a:t>
            </a:r>
            <a:endParaRPr lang="sl-SI" dirty="0"/>
          </a:p>
        </p:txBody>
      </p:sp>
      <p:pic>
        <p:nvPicPr>
          <p:cNvPr id="4" name="Slika 3"/>
          <p:cNvPicPr/>
          <p:nvPr/>
        </p:nvPicPr>
        <p:blipFill>
          <a:blip r:embed="rId2">
            <a:extLst>
              <a:ext uri="{28A0092B-C50C-407E-A947-70E740481C1C}">
                <a14:useLocalDpi xmlns:a14="http://schemas.microsoft.com/office/drawing/2010/main" val="0"/>
              </a:ext>
            </a:extLst>
          </a:blip>
          <a:srcRect/>
          <a:stretch>
            <a:fillRect/>
          </a:stretch>
        </p:blipFill>
        <p:spPr bwMode="auto">
          <a:xfrm>
            <a:off x="609397" y="2103956"/>
            <a:ext cx="3907790" cy="2273935"/>
          </a:xfrm>
          <a:prstGeom prst="rect">
            <a:avLst/>
          </a:prstGeom>
          <a:noFill/>
        </p:spPr>
      </p:pic>
      <p:sp>
        <p:nvSpPr>
          <p:cNvPr id="5" name="PoljeZBesedilom 4"/>
          <p:cNvSpPr txBox="1"/>
          <p:nvPr/>
        </p:nvSpPr>
        <p:spPr>
          <a:xfrm>
            <a:off x="609397" y="4377891"/>
            <a:ext cx="3907790" cy="646331"/>
          </a:xfrm>
          <a:prstGeom prst="rect">
            <a:avLst/>
          </a:prstGeom>
          <a:noFill/>
        </p:spPr>
        <p:txBody>
          <a:bodyPr wrap="square" rtlCol="0">
            <a:spAutoFit/>
          </a:bodyPr>
          <a:lstStyle/>
          <a:p>
            <a:r>
              <a:rPr lang="sl-SI" dirty="0"/>
              <a:t>Izlitje v Perzijskem zalivu, leta 2010</a:t>
            </a:r>
          </a:p>
          <a:p>
            <a:endParaRPr lang="sl-SI" dirty="0"/>
          </a:p>
        </p:txBody>
      </p:sp>
      <p:pic>
        <p:nvPicPr>
          <p:cNvPr id="6" name="Slika 5"/>
          <p:cNvPicPr/>
          <p:nvPr/>
        </p:nvPicPr>
        <p:blipFill>
          <a:blip r:embed="rId3">
            <a:extLst>
              <a:ext uri="{28A0092B-C50C-407E-A947-70E740481C1C}">
                <a14:useLocalDpi xmlns:a14="http://schemas.microsoft.com/office/drawing/2010/main" val="0"/>
              </a:ext>
            </a:extLst>
          </a:blip>
          <a:srcRect/>
          <a:stretch>
            <a:fillRect/>
          </a:stretch>
        </p:blipFill>
        <p:spPr bwMode="auto">
          <a:xfrm>
            <a:off x="8750039" y="1862973"/>
            <a:ext cx="2081445" cy="2514917"/>
          </a:xfrm>
          <a:prstGeom prst="rect">
            <a:avLst/>
          </a:prstGeom>
          <a:noFill/>
        </p:spPr>
      </p:pic>
      <p:pic>
        <p:nvPicPr>
          <p:cNvPr id="7" name="Slika 6"/>
          <p:cNvPicPr/>
          <p:nvPr/>
        </p:nvPicPr>
        <p:blipFill>
          <a:blip r:embed="rId4">
            <a:extLst>
              <a:ext uri="{28A0092B-C50C-407E-A947-70E740481C1C}">
                <a14:useLocalDpi xmlns:a14="http://schemas.microsoft.com/office/drawing/2010/main" val="0"/>
              </a:ext>
            </a:extLst>
          </a:blip>
          <a:srcRect/>
          <a:stretch>
            <a:fillRect/>
          </a:stretch>
        </p:blipFill>
        <p:spPr bwMode="auto">
          <a:xfrm>
            <a:off x="4752743" y="3871942"/>
            <a:ext cx="3761740" cy="2505710"/>
          </a:xfrm>
          <a:prstGeom prst="rect">
            <a:avLst/>
          </a:prstGeom>
          <a:noFill/>
        </p:spPr>
      </p:pic>
      <p:pic>
        <p:nvPicPr>
          <p:cNvPr id="8" name="Slika 7" descr="Povezana slika"/>
          <p:cNvPicPr/>
          <p:nvPr/>
        </p:nvPicPr>
        <p:blipFill>
          <a:blip r:embed="rId5">
            <a:extLst>
              <a:ext uri="{28A0092B-C50C-407E-A947-70E740481C1C}">
                <a14:useLocalDpi xmlns:a14="http://schemas.microsoft.com/office/drawing/2010/main" val="0"/>
              </a:ext>
            </a:extLst>
          </a:blip>
          <a:srcRect/>
          <a:stretch>
            <a:fillRect/>
          </a:stretch>
        </p:blipFill>
        <p:spPr bwMode="auto">
          <a:xfrm>
            <a:off x="5047700" y="1482264"/>
            <a:ext cx="3171825" cy="2114550"/>
          </a:xfrm>
          <a:prstGeom prst="rect">
            <a:avLst/>
          </a:prstGeom>
          <a:noFill/>
          <a:ln>
            <a:noFill/>
          </a:ln>
        </p:spPr>
      </p:pic>
    </p:spTree>
    <p:extLst>
      <p:ext uri="{BB962C8B-B14F-4D97-AF65-F5344CB8AC3E}">
        <p14:creationId xmlns:p14="http://schemas.microsoft.com/office/powerpoint/2010/main" val="10231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09397" y="355907"/>
            <a:ext cx="11311052" cy="1507067"/>
          </a:xfrm>
        </p:spPr>
        <p:txBody>
          <a:bodyPr/>
          <a:lstStyle/>
          <a:p>
            <a:pPr algn="ctr"/>
            <a:r>
              <a:rPr lang="sl-SI" b="1" dirty="0"/>
              <a:t>Iskanje najbolj učinkovitih kombinacij</a:t>
            </a:r>
            <a:endParaRPr lang="sl-SI" dirty="0"/>
          </a:p>
        </p:txBody>
      </p:sp>
      <p:sp>
        <p:nvSpPr>
          <p:cNvPr id="3" name="Označba mesta vsebine 2"/>
          <p:cNvSpPr>
            <a:spLocks noGrp="1"/>
          </p:cNvSpPr>
          <p:nvPr>
            <p:ph idx="1"/>
          </p:nvPr>
        </p:nvSpPr>
        <p:spPr>
          <a:xfrm>
            <a:off x="609397" y="2100657"/>
            <a:ext cx="11311053" cy="2330028"/>
          </a:xfrm>
        </p:spPr>
        <p:txBody>
          <a:bodyPr>
            <a:normAutofit/>
          </a:bodyPr>
          <a:lstStyle/>
          <a:p>
            <a:endParaRPr lang="sl-SI" dirty="0">
              <a:solidFill>
                <a:schemeClr val="tx1"/>
              </a:solidFill>
            </a:endParaRPr>
          </a:p>
        </p:txBody>
      </p:sp>
      <p:pic>
        <p:nvPicPr>
          <p:cNvPr id="4" name="Slika 3"/>
          <p:cNvPicPr/>
          <p:nvPr/>
        </p:nvPicPr>
        <p:blipFill>
          <a:blip r:embed="rId3">
            <a:extLst>
              <a:ext uri="{28A0092B-C50C-407E-A947-70E740481C1C}">
                <a14:useLocalDpi xmlns:a14="http://schemas.microsoft.com/office/drawing/2010/main" val="0"/>
              </a:ext>
            </a:extLst>
          </a:blip>
          <a:srcRect/>
          <a:stretch>
            <a:fillRect/>
          </a:stretch>
        </p:blipFill>
        <p:spPr bwMode="auto">
          <a:xfrm>
            <a:off x="3572645" y="2119020"/>
            <a:ext cx="5685655" cy="3217911"/>
          </a:xfrm>
          <a:prstGeom prst="rect">
            <a:avLst/>
          </a:prstGeom>
          <a:noFill/>
        </p:spPr>
      </p:pic>
    </p:spTree>
    <p:extLst>
      <p:ext uri="{BB962C8B-B14F-4D97-AF65-F5344CB8AC3E}">
        <p14:creationId xmlns:p14="http://schemas.microsoft.com/office/powerpoint/2010/main" val="1020657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800835" y="310985"/>
            <a:ext cx="8534400" cy="1507067"/>
          </a:xfrm>
        </p:spPr>
        <p:txBody>
          <a:bodyPr/>
          <a:lstStyle/>
          <a:p>
            <a:pPr algn="ctr"/>
            <a:r>
              <a:rPr lang="sl-SI" dirty="0" err="1" smtClean="0"/>
              <a:t>PROCEs</a:t>
            </a:r>
            <a:r>
              <a:rPr lang="sl-SI" dirty="0" smtClean="0"/>
              <a:t> </a:t>
            </a:r>
            <a:r>
              <a:rPr lang="en-GB" dirty="0" err="1" smtClean="0"/>
              <a:t>bioremedijacija</a:t>
            </a:r>
            <a:r>
              <a:rPr lang="sl-SI" dirty="0" smtClean="0"/>
              <a:t> (biološko vračanje)</a:t>
            </a:r>
            <a:endParaRPr lang="en-GB" dirty="0"/>
          </a:p>
        </p:txBody>
      </p:sp>
      <p:sp>
        <p:nvSpPr>
          <p:cNvPr id="3" name="Ograda vsebine 2"/>
          <p:cNvSpPr>
            <a:spLocks noGrp="1"/>
          </p:cNvSpPr>
          <p:nvPr>
            <p:ph idx="1"/>
          </p:nvPr>
        </p:nvSpPr>
        <p:spPr>
          <a:xfrm>
            <a:off x="1844797" y="2004646"/>
            <a:ext cx="8534400" cy="3615267"/>
          </a:xfrm>
        </p:spPr>
        <p:txBody>
          <a:bodyPr/>
          <a:lstStyle/>
          <a:p>
            <a:r>
              <a:rPr lang="sl-SI" dirty="0" smtClean="0">
                <a:solidFill>
                  <a:schemeClr val="tx1"/>
                </a:solidFill>
              </a:rPr>
              <a:t>Za pospeševanje procesa razgrajevanja izlitja nafte</a:t>
            </a:r>
          </a:p>
          <a:p>
            <a:r>
              <a:rPr lang="sl-SI" dirty="0" smtClean="0">
                <a:solidFill>
                  <a:schemeClr val="tx1"/>
                </a:solidFill>
              </a:rPr>
              <a:t>B</a:t>
            </a:r>
            <a:r>
              <a:rPr lang="en-GB" dirty="0" err="1" smtClean="0">
                <a:solidFill>
                  <a:schemeClr val="tx1"/>
                </a:solidFill>
              </a:rPr>
              <a:t>akterije</a:t>
            </a:r>
            <a:r>
              <a:rPr lang="en-GB" dirty="0" smtClean="0">
                <a:solidFill>
                  <a:schemeClr val="tx1"/>
                </a:solidFill>
              </a:rPr>
              <a:t> </a:t>
            </a:r>
            <a:r>
              <a:rPr lang="en-GB" dirty="0" err="1">
                <a:solidFill>
                  <a:schemeClr val="tx1"/>
                </a:solidFill>
              </a:rPr>
              <a:t>dodajajo</a:t>
            </a:r>
            <a:r>
              <a:rPr lang="en-GB" dirty="0">
                <a:solidFill>
                  <a:schemeClr val="tx1"/>
                </a:solidFill>
              </a:rPr>
              <a:t> v </a:t>
            </a:r>
            <a:r>
              <a:rPr lang="en-GB" dirty="0" err="1">
                <a:solidFill>
                  <a:schemeClr val="tx1"/>
                </a:solidFill>
              </a:rPr>
              <a:t>onesnaženo</a:t>
            </a:r>
            <a:r>
              <a:rPr lang="en-GB" dirty="0">
                <a:solidFill>
                  <a:schemeClr val="tx1"/>
                </a:solidFill>
              </a:rPr>
              <a:t> </a:t>
            </a:r>
            <a:r>
              <a:rPr lang="en-GB" dirty="0" err="1">
                <a:solidFill>
                  <a:schemeClr val="tx1"/>
                </a:solidFill>
              </a:rPr>
              <a:t>okolje</a:t>
            </a:r>
            <a:r>
              <a:rPr lang="en-GB" dirty="0">
                <a:solidFill>
                  <a:schemeClr val="tx1"/>
                </a:solidFill>
              </a:rPr>
              <a:t>, da </a:t>
            </a:r>
            <a:r>
              <a:rPr lang="en-GB" dirty="0" err="1">
                <a:solidFill>
                  <a:schemeClr val="tx1"/>
                </a:solidFill>
              </a:rPr>
              <a:t>pomagajo</a:t>
            </a:r>
            <a:r>
              <a:rPr lang="en-GB" dirty="0">
                <a:solidFill>
                  <a:schemeClr val="tx1"/>
                </a:solidFill>
              </a:rPr>
              <a:t> </a:t>
            </a:r>
            <a:r>
              <a:rPr lang="en-GB" dirty="0" err="1">
                <a:solidFill>
                  <a:schemeClr val="tx1"/>
                </a:solidFill>
              </a:rPr>
              <a:t>pri</a:t>
            </a:r>
            <a:r>
              <a:rPr lang="en-GB" dirty="0">
                <a:solidFill>
                  <a:schemeClr val="tx1"/>
                </a:solidFill>
              </a:rPr>
              <a:t> </a:t>
            </a:r>
            <a:r>
              <a:rPr lang="en-GB" dirty="0" err="1">
                <a:solidFill>
                  <a:schemeClr val="tx1"/>
                </a:solidFill>
              </a:rPr>
              <a:t>oksidaciji</a:t>
            </a:r>
            <a:r>
              <a:rPr lang="en-GB" dirty="0">
                <a:solidFill>
                  <a:schemeClr val="tx1"/>
                </a:solidFill>
              </a:rPr>
              <a:t> </a:t>
            </a:r>
            <a:r>
              <a:rPr lang="en-GB" dirty="0" err="1">
                <a:solidFill>
                  <a:schemeClr val="tx1"/>
                </a:solidFill>
              </a:rPr>
              <a:t>nafte</a:t>
            </a:r>
            <a:endParaRPr lang="sl-SI" dirty="0" smtClean="0">
              <a:solidFill>
                <a:schemeClr val="tx1"/>
              </a:solidFill>
            </a:endParaRPr>
          </a:p>
          <a:p>
            <a:endParaRPr lang="en-GB" dirty="0">
              <a:solidFill>
                <a:schemeClr val="tx1"/>
              </a:solidFill>
            </a:endParaRPr>
          </a:p>
        </p:txBody>
      </p:sp>
    </p:spTree>
    <p:extLst>
      <p:ext uri="{BB962C8B-B14F-4D97-AF65-F5344CB8AC3E}">
        <p14:creationId xmlns:p14="http://schemas.microsoft.com/office/powerpoint/2010/main" val="1917811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59096" y="231855"/>
            <a:ext cx="8670804" cy="1507067"/>
          </a:xfrm>
        </p:spPr>
        <p:txBody>
          <a:bodyPr/>
          <a:lstStyle/>
          <a:p>
            <a:pPr algn="ctr"/>
            <a:r>
              <a:rPr lang="sl-SI" dirty="0" smtClean="0"/>
              <a:t>Ugodno okolje za razraščanje bakterij</a:t>
            </a:r>
            <a:endParaRPr lang="en-GB" dirty="0"/>
          </a:p>
        </p:txBody>
      </p:sp>
      <p:pic>
        <p:nvPicPr>
          <p:cNvPr id="2050" name="Picture 2" descr="https://microbewiki.kenyon.edu/images/b/be/C.psychrerythrae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346" y="2366922"/>
            <a:ext cx="4352192" cy="1936343"/>
          </a:xfrm>
          <a:prstGeom prst="rect">
            <a:avLst/>
          </a:prstGeom>
          <a:noFill/>
          <a:extLst>
            <a:ext uri="{909E8E84-426E-40DD-AFC4-6F175D3DCCD1}">
              <a14:hiddenFill xmlns:a14="http://schemas.microsoft.com/office/drawing/2010/main">
                <a:solidFill>
                  <a:srgbClr val="FFFFFF"/>
                </a:solidFill>
              </a14:hiddenFill>
            </a:ext>
          </a:extLst>
        </p:spPr>
      </p:pic>
      <p:sp>
        <p:nvSpPr>
          <p:cNvPr id="4" name="PoljeZBesedilom 3"/>
          <p:cNvSpPr txBox="1"/>
          <p:nvPr/>
        </p:nvSpPr>
        <p:spPr>
          <a:xfrm>
            <a:off x="4253278" y="4333468"/>
            <a:ext cx="4198328" cy="646331"/>
          </a:xfrm>
          <a:prstGeom prst="rect">
            <a:avLst/>
          </a:prstGeom>
          <a:noFill/>
        </p:spPr>
        <p:txBody>
          <a:bodyPr wrap="square" rtlCol="0">
            <a:spAutoFit/>
          </a:bodyPr>
          <a:lstStyle/>
          <a:p>
            <a:pPr algn="ctr"/>
            <a:r>
              <a:rPr lang="sl-SI" dirty="0" err="1" smtClean="0"/>
              <a:t>Colwellia</a:t>
            </a:r>
            <a:r>
              <a:rPr lang="sl-SI" dirty="0" smtClean="0"/>
              <a:t> </a:t>
            </a:r>
            <a:r>
              <a:rPr lang="sl-SI" dirty="0" smtClean="0"/>
              <a:t>za </a:t>
            </a:r>
            <a:r>
              <a:rPr lang="sl-SI" dirty="0" smtClean="0"/>
              <a:t>svoj metabolizem razgrajuje etan</a:t>
            </a:r>
            <a:endParaRPr lang="en-GB" dirty="0"/>
          </a:p>
        </p:txBody>
      </p:sp>
      <p:pic>
        <p:nvPicPr>
          <p:cNvPr id="2052" name="Picture 4" descr="http://wiki.ubc.ca/images/9/94/Dechloromona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136" y="2366922"/>
            <a:ext cx="2857500" cy="2552700"/>
          </a:xfrm>
          <a:prstGeom prst="rect">
            <a:avLst/>
          </a:prstGeom>
          <a:noFill/>
          <a:extLst>
            <a:ext uri="{909E8E84-426E-40DD-AFC4-6F175D3DCCD1}">
              <a14:hiddenFill xmlns:a14="http://schemas.microsoft.com/office/drawing/2010/main">
                <a:solidFill>
                  <a:srgbClr val="FFFFFF"/>
                </a:solidFill>
              </a14:hiddenFill>
            </a:ext>
          </a:extLst>
        </p:spPr>
      </p:pic>
      <p:sp>
        <p:nvSpPr>
          <p:cNvPr id="5" name="PoljeZBesedilom 4"/>
          <p:cNvSpPr txBox="1"/>
          <p:nvPr/>
        </p:nvSpPr>
        <p:spPr>
          <a:xfrm>
            <a:off x="428136" y="4979799"/>
            <a:ext cx="2857500" cy="923330"/>
          </a:xfrm>
          <a:prstGeom prst="rect">
            <a:avLst/>
          </a:prstGeom>
          <a:noFill/>
        </p:spPr>
        <p:txBody>
          <a:bodyPr wrap="square" rtlCol="0">
            <a:spAutoFit/>
          </a:bodyPr>
          <a:lstStyle/>
          <a:p>
            <a:pPr algn="ctr"/>
            <a:r>
              <a:rPr lang="sl-SI" dirty="0" err="1" smtClean="0"/>
              <a:t>Cycloclasticus</a:t>
            </a:r>
            <a:r>
              <a:rPr lang="sl-SI" dirty="0" smtClean="0"/>
              <a:t> za svoj metabolizem uporablja </a:t>
            </a:r>
            <a:r>
              <a:rPr lang="sl-SI" dirty="0" smtClean="0"/>
              <a:t>arome</a:t>
            </a:r>
            <a:endParaRPr lang="en-GB" dirty="0"/>
          </a:p>
        </p:txBody>
      </p:sp>
      <p:pic>
        <p:nvPicPr>
          <p:cNvPr id="2054" name="Picture 6" descr="http://www.catholic.org/files/images/ins_news/2010080945spor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2668" y="2786022"/>
            <a:ext cx="2381250" cy="1714500"/>
          </a:xfrm>
          <a:prstGeom prst="rect">
            <a:avLst/>
          </a:prstGeom>
          <a:noFill/>
          <a:extLst>
            <a:ext uri="{909E8E84-426E-40DD-AFC4-6F175D3DCCD1}">
              <a14:hiddenFill xmlns:a14="http://schemas.microsoft.com/office/drawing/2010/main">
                <a:solidFill>
                  <a:srgbClr val="FFFFFF"/>
                </a:solidFill>
              </a14:hiddenFill>
            </a:ext>
          </a:extLst>
        </p:spPr>
      </p:pic>
      <p:sp>
        <p:nvSpPr>
          <p:cNvPr id="6" name="PoljeZBesedilom 5"/>
          <p:cNvSpPr txBox="1"/>
          <p:nvPr/>
        </p:nvSpPr>
        <p:spPr>
          <a:xfrm>
            <a:off x="9422668" y="4656633"/>
            <a:ext cx="2381250" cy="923330"/>
          </a:xfrm>
          <a:prstGeom prst="rect">
            <a:avLst/>
          </a:prstGeom>
          <a:noFill/>
        </p:spPr>
        <p:txBody>
          <a:bodyPr wrap="square" rtlCol="0">
            <a:spAutoFit/>
          </a:bodyPr>
          <a:lstStyle/>
          <a:p>
            <a:pPr algn="ctr"/>
            <a:r>
              <a:rPr lang="sl-SI" dirty="0" err="1" smtClean="0"/>
              <a:t>Oceanospirillales</a:t>
            </a:r>
            <a:r>
              <a:rPr lang="sl-SI" dirty="0" smtClean="0"/>
              <a:t> za svoj</a:t>
            </a:r>
            <a:r>
              <a:rPr lang="sl-SI" b="1" dirty="0" smtClean="0"/>
              <a:t> </a:t>
            </a:r>
            <a:r>
              <a:rPr lang="sl-SI" dirty="0" smtClean="0"/>
              <a:t>metabolizem </a:t>
            </a:r>
            <a:r>
              <a:rPr lang="sl-SI" dirty="0"/>
              <a:t>uporablja </a:t>
            </a:r>
            <a:r>
              <a:rPr lang="sl-SI" dirty="0" smtClean="0"/>
              <a:t>Metan</a:t>
            </a:r>
            <a:endParaRPr lang="en-GB" dirty="0"/>
          </a:p>
        </p:txBody>
      </p:sp>
    </p:spTree>
    <p:extLst>
      <p:ext uri="{BB962C8B-B14F-4D97-AF65-F5344CB8AC3E}">
        <p14:creationId xmlns:p14="http://schemas.microsoft.com/office/powerpoint/2010/main" val="213103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09397" y="355907"/>
            <a:ext cx="11311052" cy="1507067"/>
          </a:xfrm>
        </p:spPr>
        <p:txBody>
          <a:bodyPr/>
          <a:lstStyle/>
          <a:p>
            <a:pPr algn="ctr"/>
            <a:r>
              <a:rPr lang="sl-SI" b="1" dirty="0" err="1"/>
              <a:t>Pseudomonas</a:t>
            </a:r>
            <a:r>
              <a:rPr lang="sl-SI" b="1" dirty="0"/>
              <a:t> </a:t>
            </a:r>
            <a:r>
              <a:rPr lang="sl-SI" b="1" dirty="0" err="1" smtClean="0"/>
              <a:t>aeruginosa</a:t>
            </a:r>
            <a:endParaRPr lang="sl-SI" dirty="0"/>
          </a:p>
        </p:txBody>
      </p:sp>
      <p:sp>
        <p:nvSpPr>
          <p:cNvPr id="3" name="Označba mesta vsebine 2"/>
          <p:cNvSpPr>
            <a:spLocks noGrp="1"/>
          </p:cNvSpPr>
          <p:nvPr>
            <p:ph idx="1"/>
          </p:nvPr>
        </p:nvSpPr>
        <p:spPr>
          <a:xfrm>
            <a:off x="609396" y="1435637"/>
            <a:ext cx="11311053" cy="2454719"/>
          </a:xfrm>
        </p:spPr>
        <p:txBody>
          <a:bodyPr>
            <a:normAutofit/>
          </a:bodyPr>
          <a:lstStyle/>
          <a:p>
            <a:r>
              <a:rPr lang="sl-SI" dirty="0" smtClean="0">
                <a:solidFill>
                  <a:schemeClr val="tx1"/>
                </a:solidFill>
              </a:rPr>
              <a:t>Najdemo </a:t>
            </a:r>
            <a:r>
              <a:rPr lang="sl-SI" dirty="0">
                <a:solidFill>
                  <a:schemeClr val="tx1"/>
                </a:solidFill>
              </a:rPr>
              <a:t>jo v zemlji, vodi, celičnih membranah rastlin in v večini umetnih okolij po svetu. </a:t>
            </a:r>
            <a:endParaRPr lang="sl-SI" dirty="0" smtClean="0">
              <a:solidFill>
                <a:schemeClr val="tx1"/>
              </a:solidFill>
            </a:endParaRPr>
          </a:p>
          <a:p>
            <a:r>
              <a:rPr lang="sl-SI" dirty="0" smtClean="0">
                <a:solidFill>
                  <a:schemeClr val="tx1"/>
                </a:solidFill>
              </a:rPr>
              <a:t>S</a:t>
            </a:r>
            <a:r>
              <a:rPr lang="sl-SI" dirty="0" smtClean="0">
                <a:solidFill>
                  <a:schemeClr val="tx1"/>
                </a:solidFill>
              </a:rPr>
              <a:t>posobna je razgrajevati </a:t>
            </a:r>
            <a:r>
              <a:rPr lang="sl-SI" dirty="0">
                <a:solidFill>
                  <a:schemeClr val="tx1"/>
                </a:solidFill>
              </a:rPr>
              <a:t>ogljikovodike in je bila uporabljena pri razgrajevanju izlite nafte v Mehiškem zalivu. </a:t>
            </a:r>
          </a:p>
        </p:txBody>
      </p:sp>
      <p:pic>
        <p:nvPicPr>
          <p:cNvPr id="4" name="Slika 3" descr="http://projekti.gimvic.org/2014/2a/embalaza/slike/bak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7673" y="3223606"/>
            <a:ext cx="1714500" cy="1333500"/>
          </a:xfrm>
          <a:prstGeom prst="rect">
            <a:avLst/>
          </a:prstGeom>
          <a:noFill/>
          <a:ln>
            <a:noFill/>
          </a:ln>
        </p:spPr>
      </p:pic>
      <p:sp>
        <p:nvSpPr>
          <p:cNvPr id="5" name="PoljeZBesedilom 4"/>
          <p:cNvSpPr txBox="1"/>
          <p:nvPr/>
        </p:nvSpPr>
        <p:spPr>
          <a:xfrm>
            <a:off x="218800" y="4792731"/>
            <a:ext cx="12092246" cy="1477328"/>
          </a:xfrm>
          <a:prstGeom prst="rect">
            <a:avLst/>
          </a:prstGeom>
          <a:noFill/>
        </p:spPr>
        <p:txBody>
          <a:bodyPr wrap="square" rtlCol="0">
            <a:spAutoFit/>
          </a:bodyPr>
          <a:lstStyle/>
          <a:p>
            <a:r>
              <a:rPr lang="sl-SI" dirty="0" smtClean="0"/>
              <a:t>V </a:t>
            </a:r>
            <a:r>
              <a:rPr lang="sl-SI" dirty="0"/>
              <a:t>nasprotju z do zdaj poznanimi </a:t>
            </a:r>
            <a:r>
              <a:rPr lang="sl-SI" dirty="0" smtClean="0"/>
              <a:t>bakterijami (te </a:t>
            </a:r>
            <a:r>
              <a:rPr lang="sl-SI" dirty="0"/>
              <a:t>za presnovo nafte potrebujejo veliko kisika, ki ga dobijo iz okolja in tako okoli sebe tvorijo mrtve cone s premalo kisika, kar je nevarno za druge </a:t>
            </a:r>
            <a:r>
              <a:rPr lang="sl-SI" dirty="0" smtClean="0"/>
              <a:t>organizme). </a:t>
            </a:r>
            <a:r>
              <a:rPr lang="sl-SI" u="sng" dirty="0" smtClean="0"/>
              <a:t>Novo odkrita bakterija </a:t>
            </a:r>
            <a:r>
              <a:rPr lang="sl-SI" b="1" u="sng" dirty="0" smtClean="0">
                <a:effectLst>
                  <a:outerShdw blurRad="38100" dist="38100" dir="2700000" algn="tl">
                    <a:srgbClr val="000000">
                      <a:alpha val="43137"/>
                    </a:srgbClr>
                  </a:outerShdw>
                </a:effectLst>
              </a:rPr>
              <a:t>potrebuje le </a:t>
            </a:r>
            <a:r>
              <a:rPr lang="sl-SI" b="1" u="sng" dirty="0">
                <a:effectLst>
                  <a:outerShdw blurRad="38100" dist="38100" dir="2700000" algn="tl">
                    <a:srgbClr val="000000">
                      <a:alpha val="43137"/>
                    </a:srgbClr>
                  </a:outerShdw>
                </a:effectLst>
              </a:rPr>
              <a:t>malo </a:t>
            </a:r>
            <a:r>
              <a:rPr lang="sl-SI" b="1" u="sng" dirty="0" smtClean="0">
                <a:effectLst>
                  <a:outerShdw blurRad="38100" dist="38100" dir="2700000" algn="tl">
                    <a:srgbClr val="000000">
                      <a:alpha val="43137"/>
                    </a:srgbClr>
                  </a:outerShdw>
                </a:effectLst>
              </a:rPr>
              <a:t>kisika.</a:t>
            </a:r>
            <a:br>
              <a:rPr lang="sl-SI" b="1" u="sng" dirty="0" smtClean="0">
                <a:effectLst>
                  <a:outerShdw blurRad="38100" dist="38100" dir="2700000" algn="tl">
                    <a:srgbClr val="000000">
                      <a:alpha val="43137"/>
                    </a:srgbClr>
                  </a:outerShdw>
                </a:effectLst>
              </a:rPr>
            </a:br>
            <a:r>
              <a:rPr lang="sl-SI" b="1" u="sng" dirty="0" smtClean="0">
                <a:effectLst>
                  <a:outerShdw blurRad="38100" dist="38100" dir="2700000" algn="tl">
                    <a:srgbClr val="000000">
                      <a:alpha val="43137"/>
                    </a:srgbClr>
                  </a:outerShdw>
                </a:effectLst>
              </a:rPr>
              <a:t/>
            </a:r>
            <a:br>
              <a:rPr lang="sl-SI" b="1" u="sng" dirty="0" smtClean="0">
                <a:effectLst>
                  <a:outerShdw blurRad="38100" dist="38100" dir="2700000" algn="tl">
                    <a:srgbClr val="000000">
                      <a:alpha val="43137"/>
                    </a:srgbClr>
                  </a:outerShdw>
                </a:effectLst>
              </a:rPr>
            </a:br>
            <a:endParaRPr lang="sl-SI"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7779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09397" y="355907"/>
            <a:ext cx="11311052" cy="1507067"/>
          </a:xfrm>
        </p:spPr>
        <p:txBody>
          <a:bodyPr/>
          <a:lstStyle/>
          <a:p>
            <a:pPr algn="ctr"/>
            <a:r>
              <a:rPr lang="sl-SI" b="1" dirty="0" err="1"/>
              <a:t>Oleispira</a:t>
            </a:r>
            <a:r>
              <a:rPr lang="sl-SI" b="1" dirty="0"/>
              <a:t> </a:t>
            </a:r>
            <a:r>
              <a:rPr lang="sl-SI" b="1" dirty="0" err="1"/>
              <a:t>antarctica</a:t>
            </a:r>
            <a:endParaRPr lang="sl-SI" dirty="0"/>
          </a:p>
        </p:txBody>
      </p:sp>
      <p:sp>
        <p:nvSpPr>
          <p:cNvPr id="3" name="Označba mesta vsebine 2"/>
          <p:cNvSpPr>
            <a:spLocks noGrp="1"/>
          </p:cNvSpPr>
          <p:nvPr>
            <p:ph idx="1"/>
          </p:nvPr>
        </p:nvSpPr>
        <p:spPr>
          <a:xfrm>
            <a:off x="609397" y="2100657"/>
            <a:ext cx="11311053" cy="983366"/>
          </a:xfrm>
        </p:spPr>
        <p:txBody>
          <a:bodyPr>
            <a:normAutofit lnSpcReduction="10000"/>
          </a:bodyPr>
          <a:lstStyle/>
          <a:p>
            <a:r>
              <a:rPr lang="sl-SI" dirty="0">
                <a:solidFill>
                  <a:schemeClr val="tx1"/>
                </a:solidFill>
              </a:rPr>
              <a:t>S sposobnostjo prilagajanja življenjskim razmeram </a:t>
            </a:r>
            <a:r>
              <a:rPr lang="sl-SI" b="1" dirty="0">
                <a:solidFill>
                  <a:schemeClr val="tx1"/>
                </a:solidFill>
              </a:rPr>
              <a:t>v znatno hladnejših polarnih morjih ali v globokih oceanih </a:t>
            </a:r>
            <a:r>
              <a:rPr lang="sl-SI" dirty="0">
                <a:solidFill>
                  <a:schemeClr val="tx1"/>
                </a:solidFill>
              </a:rPr>
              <a:t>je ta bakterija za človeka zelo koristna, saj lahko tudi v tem okolišu razgrajuje nafto.</a:t>
            </a:r>
          </a:p>
        </p:txBody>
      </p:sp>
      <p:pic>
        <p:nvPicPr>
          <p:cNvPr id="4" name="Slika 3" descr="Rezultat iskanja slik za Oleispira antarctica"/>
          <p:cNvPicPr/>
          <p:nvPr/>
        </p:nvPicPr>
        <p:blipFill>
          <a:blip r:embed="rId3">
            <a:extLst>
              <a:ext uri="{28A0092B-C50C-407E-A947-70E740481C1C}">
                <a14:useLocalDpi xmlns:a14="http://schemas.microsoft.com/office/drawing/2010/main" val="0"/>
              </a:ext>
            </a:extLst>
          </a:blip>
          <a:srcRect/>
          <a:stretch>
            <a:fillRect/>
          </a:stretch>
        </p:blipFill>
        <p:spPr bwMode="auto">
          <a:xfrm>
            <a:off x="3384563" y="3321706"/>
            <a:ext cx="5760720" cy="2821940"/>
          </a:xfrm>
          <a:prstGeom prst="rect">
            <a:avLst/>
          </a:prstGeom>
          <a:noFill/>
          <a:ln>
            <a:noFill/>
          </a:ln>
        </p:spPr>
      </p:pic>
    </p:spTree>
    <p:extLst>
      <p:ext uri="{BB962C8B-B14F-4D97-AF65-F5344CB8AC3E}">
        <p14:creationId xmlns:p14="http://schemas.microsoft.com/office/powerpoint/2010/main" val="882609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zina">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216</TotalTime>
  <Words>924</Words>
  <Application>Microsoft Office PowerPoint</Application>
  <PresentationFormat>Po meri</PresentationFormat>
  <Paragraphs>76</Paragraphs>
  <Slides>14</Slides>
  <Notes>7</Notes>
  <HiddenSlides>0</HiddenSlides>
  <MMClips>0</MMClips>
  <ScaleCrop>false</ScaleCrop>
  <HeadingPairs>
    <vt:vector size="4" baseType="variant">
      <vt:variant>
        <vt:lpstr>Tema</vt:lpstr>
      </vt:variant>
      <vt:variant>
        <vt:i4>1</vt:i4>
      </vt:variant>
      <vt:variant>
        <vt:lpstr>Naslovi diapozitivov</vt:lpstr>
      </vt:variant>
      <vt:variant>
        <vt:i4>14</vt:i4>
      </vt:variant>
    </vt:vector>
  </HeadingPairs>
  <TitlesOfParts>
    <vt:vector size="15" baseType="lpstr">
      <vt:lpstr>Rezina</vt:lpstr>
      <vt:lpstr>ČIŠČENJE NAFTE</vt:lpstr>
      <vt:lpstr>PowerPointova predstavitev</vt:lpstr>
      <vt:lpstr>Vse okrog nas je kaj kar je povezano z nafto</vt:lpstr>
      <vt:lpstr>Izlitja nafte – katastrofe</vt:lpstr>
      <vt:lpstr>Iskanje najbolj učinkovitih kombinacij</vt:lpstr>
      <vt:lpstr>PROCEs bioremedijacija (biološko vračanje)</vt:lpstr>
      <vt:lpstr>Ugodno okolje za razraščanje bakterij</vt:lpstr>
      <vt:lpstr>Pseudomonas aeruginosa</vt:lpstr>
      <vt:lpstr>Oleispira antarctica</vt:lpstr>
      <vt:lpstr>Načini kemijskega čiščenja</vt:lpstr>
      <vt:lpstr>Načini kemijskega čiščenja</vt:lpstr>
      <vt:lpstr>GENSKO SPREMENJENI MO</vt:lpstr>
      <vt:lpstr>Zanimivost</vt:lpstr>
      <vt:lpstr>VIRI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ČIŠČENJE NAFTE</dc:title>
  <dc:creator>gost</dc:creator>
  <cp:lastModifiedBy>Mitja</cp:lastModifiedBy>
  <cp:revision>97</cp:revision>
  <dcterms:created xsi:type="dcterms:W3CDTF">2017-09-15T11:42:06Z</dcterms:created>
  <dcterms:modified xsi:type="dcterms:W3CDTF">2017-09-28T18:14:58Z</dcterms:modified>
</cp:coreProperties>
</file>